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0" r:id="rId11"/>
    <p:sldId id="257" r:id="rId12"/>
  </p:sldIdLst>
  <p:sldSz cx="9906000" cy="6858000" type="A4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KG Second Chances Solid" panose="02000000000000000000" pitchFamily="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00"/>
    <a:srgbClr val="F49752"/>
    <a:srgbClr val="FFFFFF"/>
    <a:srgbClr val="87BF61"/>
    <a:srgbClr val="6A8F49"/>
    <a:srgbClr val="B7CA4C"/>
    <a:srgbClr val="32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07" autoAdjust="0"/>
    <p:restoredTop sz="94660"/>
  </p:normalViewPr>
  <p:slideViewPr>
    <p:cSldViewPr snapToGrid="0">
      <p:cViewPr varScale="1">
        <p:scale>
          <a:sx n="70" d="100"/>
          <a:sy n="70" d="100"/>
        </p:scale>
        <p:origin x="2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1"/>
            </a:lvl1pPr>
            <a:lvl2pPr marL="457181" indent="0" algn="ctr">
              <a:buNone/>
              <a:defRPr sz="2000"/>
            </a:lvl2pPr>
            <a:lvl3pPr marL="914362" indent="0" algn="ctr">
              <a:buNone/>
              <a:defRPr sz="1800"/>
            </a:lvl3pPr>
            <a:lvl4pPr marL="1371543" indent="0" algn="ctr">
              <a:buNone/>
              <a:defRPr sz="1600"/>
            </a:lvl4pPr>
            <a:lvl5pPr marL="1828723" indent="0" algn="ctr">
              <a:buNone/>
              <a:defRPr sz="1600"/>
            </a:lvl5pPr>
            <a:lvl6pPr marL="2285905" indent="0" algn="ctr">
              <a:buNone/>
              <a:defRPr sz="1600"/>
            </a:lvl6pPr>
            <a:lvl7pPr marL="2743085" indent="0" algn="ctr">
              <a:buNone/>
              <a:defRPr sz="1600"/>
            </a:lvl7pPr>
            <a:lvl8pPr marL="3200266" indent="0" algn="ctr">
              <a:buNone/>
              <a:defRPr sz="1600"/>
            </a:lvl8pPr>
            <a:lvl9pPr marL="365744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5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889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63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838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1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1" y="4589466"/>
            <a:ext cx="8543925" cy="1500187"/>
          </a:xfrm>
        </p:spPr>
        <p:txBody>
          <a:bodyPr/>
          <a:lstStyle>
            <a:lvl1pPr marL="0" indent="0">
              <a:buNone/>
              <a:defRPr sz="2401">
                <a:solidFill>
                  <a:schemeClr val="tx1"/>
                </a:solidFill>
              </a:defRPr>
            </a:lvl1pPr>
            <a:lvl2pPr marL="4571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00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774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4"/>
            <a:ext cx="4190702" cy="82391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3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6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4"/>
            <a:ext cx="4211340" cy="82391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3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6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37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6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96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8"/>
            <a:ext cx="501491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2" indent="0">
              <a:buNone/>
              <a:defRPr sz="1200"/>
            </a:lvl3pPr>
            <a:lvl4pPr marL="1371543" indent="0">
              <a:buNone/>
              <a:defRPr sz="1000"/>
            </a:lvl4pPr>
            <a:lvl5pPr marL="1828723" indent="0">
              <a:buNone/>
              <a:defRPr sz="1000"/>
            </a:lvl5pPr>
            <a:lvl6pPr marL="2285905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6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61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8"/>
            <a:ext cx="501491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81" indent="0">
              <a:buNone/>
              <a:defRPr sz="2799"/>
            </a:lvl2pPr>
            <a:lvl3pPr marL="914362" indent="0">
              <a:buNone/>
              <a:defRPr sz="2401"/>
            </a:lvl3pPr>
            <a:lvl4pPr marL="1371543" indent="0">
              <a:buNone/>
              <a:defRPr sz="2000"/>
            </a:lvl4pPr>
            <a:lvl5pPr marL="1828723" indent="0">
              <a:buNone/>
              <a:defRPr sz="2000"/>
            </a:lvl5pPr>
            <a:lvl6pPr marL="2285905" indent="0">
              <a:buNone/>
              <a:defRPr sz="2000"/>
            </a:lvl6pPr>
            <a:lvl7pPr marL="2743085" indent="0">
              <a:buNone/>
              <a:defRPr sz="2000"/>
            </a:lvl7pPr>
            <a:lvl8pPr marL="3200266" indent="0">
              <a:buNone/>
              <a:defRPr sz="2000"/>
            </a:lvl8pPr>
            <a:lvl9pPr marL="365744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2" indent="0">
              <a:buNone/>
              <a:defRPr sz="1200"/>
            </a:lvl3pPr>
            <a:lvl4pPr marL="1371543" indent="0">
              <a:buNone/>
              <a:defRPr sz="1000"/>
            </a:lvl4pPr>
            <a:lvl5pPr marL="1828723" indent="0">
              <a:buNone/>
              <a:defRPr sz="1000"/>
            </a:lvl5pPr>
            <a:lvl6pPr marL="2285905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6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85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50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6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71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2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5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vital-signs/global-temperature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.org/doi/10.1126/science.abn7950?cookieSet=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gml.noaa.gov/ccgg/index.html?utm_source=Sailthru&amp;utm_medium=email&amp;utm_campaign=IND_Climate%202022-05-27&amp;utm_term=IND_Climate_Newsletter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npeace.org.uk/news/the-biggest-problem-with-carbon-offsetting-is-that-it-doesnt-really-work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hyperlink" Target="https://youtu.be/d5BZFrfgQn8?si=tFJtx6KMzJauWqzq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aYD7lz6wCZ4?si=3BxtB5KrFI5HvIWe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youtu.be/3P7GTrKqzuE?si=eNzUt3zmgiqGP_m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73777" y="1536366"/>
            <a:ext cx="7158446" cy="3785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999" dirty="0" smtClean="0">
                <a:latin typeface="KG Second Chances Solid" panose="02000000000000000000" pitchFamily="2" charset="0"/>
              </a:rPr>
              <a:t>THE </a:t>
            </a:r>
          </a:p>
          <a:p>
            <a:pPr algn="ctr"/>
            <a:r>
              <a:rPr lang="en-GB" sz="7999" dirty="0" smtClean="0">
                <a:latin typeface="KG Second Chances Solid" panose="02000000000000000000" pitchFamily="2" charset="0"/>
              </a:rPr>
              <a:t>CLIMATE CRISIS</a:t>
            </a:r>
            <a:endParaRPr lang="en-GB" sz="7999" dirty="0">
              <a:latin typeface="KG Second Chances Solid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8" y="5463255"/>
            <a:ext cx="2210937" cy="123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3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1077" y="270842"/>
            <a:ext cx="7043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KG Second Chances Solid" panose="02000000000000000000" pitchFamily="2" charset="0"/>
              </a:rPr>
              <a:t>IMAGE CREDITS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445D36-D05B-6349-8F97-81CC28483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252747"/>
              </p:ext>
            </p:extLst>
          </p:nvPr>
        </p:nvGraphicFramePr>
        <p:xfrm>
          <a:off x="535578" y="1403917"/>
          <a:ext cx="8428119" cy="43431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6653">
                  <a:extLst>
                    <a:ext uri="{9D8B030D-6E8A-4147-A177-3AD203B41FA5}">
                      <a16:colId xmlns:a16="http://schemas.microsoft.com/office/drawing/2014/main" val="2797114442"/>
                    </a:ext>
                  </a:extLst>
                </a:gridCol>
                <a:gridCol w="2194559">
                  <a:extLst>
                    <a:ext uri="{9D8B030D-6E8A-4147-A177-3AD203B41FA5}">
                      <a16:colId xmlns:a16="http://schemas.microsoft.com/office/drawing/2014/main" val="2159196442"/>
                    </a:ext>
                  </a:extLst>
                </a:gridCol>
                <a:gridCol w="5266907">
                  <a:extLst>
                    <a:ext uri="{9D8B030D-6E8A-4147-A177-3AD203B41FA5}">
                      <a16:colId xmlns:a16="http://schemas.microsoft.com/office/drawing/2014/main" val="2857316932"/>
                    </a:ext>
                  </a:extLst>
                </a:gridCol>
              </a:tblGrid>
              <a:tr h="31157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Slide(s)</a:t>
                      </a:r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Photo</a:t>
                      </a:r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Attribution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6762883"/>
                  </a:ext>
                </a:extLst>
              </a:tr>
              <a:tr h="2811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Grass and drought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GB" sz="1200" b="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Tumisui</a:t>
                      </a:r>
                      <a:r>
                        <a:rPr lang="en-US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Pixabay</a:t>
                      </a:r>
                      <a:endParaRPr lang="en-US" sz="12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3192136"/>
                  </a:ext>
                </a:extLst>
              </a:tr>
              <a:tr h="2811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Oil rig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GB" sz="12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chandlervid85</a:t>
                      </a:r>
                      <a:r>
                        <a:rPr lang="en-US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Freepik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0637694"/>
                  </a:ext>
                </a:extLst>
              </a:tr>
              <a:tr h="2811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Sea ice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GB" sz="12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jannoon028</a:t>
                      </a:r>
                      <a:r>
                        <a:rPr lang="en-US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Freepik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4611327"/>
                  </a:ext>
                </a:extLst>
              </a:tr>
              <a:tr h="2811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Storm damage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GB" sz="12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chandlervid85</a:t>
                      </a:r>
                      <a:r>
                        <a:rPr lang="en-US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Freepik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0504391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Drought 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GB" sz="12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12019</a:t>
                      </a:r>
                      <a:r>
                        <a:rPr lang="en-US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Pixabay</a:t>
                      </a:r>
                      <a:endParaRPr lang="en-US" sz="12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9193727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Forest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GB" sz="1200" b="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pyrech</a:t>
                      </a:r>
                      <a:r>
                        <a:rPr lang="en-US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Freepik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5022767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168633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3170029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8249194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657389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6884785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1014610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4702423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5647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674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07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48196" y="268444"/>
            <a:ext cx="9575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KG Second Chances Solid" panose="02000000000000000000" pitchFamily="2" charset="0"/>
              </a:rPr>
              <a:t>THE AVERAGE GLOBAL </a:t>
            </a:r>
          </a:p>
          <a:p>
            <a:pPr algn="ctr"/>
            <a:r>
              <a:rPr lang="en-GB" sz="4400" dirty="0" smtClean="0">
                <a:latin typeface="KG Second Chances Solid" panose="02000000000000000000" pitchFamily="2" charset="0"/>
              </a:rPr>
              <a:t>TEMPERATURE IS RISING</a:t>
            </a:r>
            <a:endParaRPr lang="en-GB" sz="4400" dirty="0">
              <a:latin typeface="KG Second Chances Soli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28936" y="1902632"/>
            <a:ext cx="28576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The annual global temperature is now about 1.1 </a:t>
            </a:r>
            <a:r>
              <a:rPr lang="en-GB" dirty="0" smtClean="0">
                <a:latin typeface="KG Second Chances Solid" panose="02000000000000000000" pitchFamily="2" charset="0"/>
                <a:cs typeface="Arial" panose="020B0604020202020204" pitchFamily="34" charset="0"/>
              </a:rPr>
              <a:t> degrees Celsius hotter than pre-industrial levels.</a:t>
            </a:r>
          </a:p>
          <a:p>
            <a:pPr algn="ctr"/>
            <a:r>
              <a:rPr lang="en-GB" dirty="0" smtClean="0">
                <a:latin typeface="KG Second Chances Solid" panose="02000000000000000000" pitchFamily="2" charset="0"/>
                <a:cs typeface="Arial" panose="020B0604020202020204" pitchFamily="34" charset="0"/>
              </a:rPr>
              <a:t> </a:t>
            </a:r>
            <a:endParaRPr lang="en-GB" dirty="0" smtClean="0">
              <a:latin typeface="KG Second Chances Solid" panose="02000000000000000000" pitchFamily="2" charset="0"/>
            </a:endParaRPr>
          </a:p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Although Earth has always had natural cycles of warming and cooling, it has never seen changes like we’re seeing now. </a:t>
            </a:r>
          </a:p>
          <a:p>
            <a:pPr algn="ctr"/>
            <a:endParaRPr lang="en-GB" dirty="0">
              <a:latin typeface="KG Second Chances Solid" panose="02000000000000000000" pitchFamily="2" charset="0"/>
            </a:endParaRPr>
          </a:p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Records are being broken year on year.</a:t>
            </a:r>
            <a:endParaRPr lang="en-GB" dirty="0">
              <a:latin typeface="KG Second Chances Solid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18" y="1866437"/>
            <a:ext cx="6128942" cy="45967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93619" y="6463144"/>
            <a:ext cx="5681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latin typeface="KG Second Chances Solid" panose="02000000000000000000" pitchFamily="2" charset="0"/>
              </a:rPr>
              <a:t>Global Temperature Index </a:t>
            </a:r>
            <a:r>
              <a:rPr lang="en-GB" sz="1200" dirty="0" smtClean="0">
                <a:latin typeface="KG Second Chances Solid" panose="02000000000000000000" pitchFamily="2" charset="0"/>
                <a:hlinkClick r:id="rId3"/>
              </a:rPr>
              <a:t>NASA</a:t>
            </a:r>
            <a:endParaRPr lang="en-GB" sz="1200" dirty="0"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39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65464" y="399620"/>
            <a:ext cx="9575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KG Second Chances Solid" panose="02000000000000000000" pitchFamily="2" charset="0"/>
              </a:rPr>
              <a:t>PROGRESSION OF CHANGING GLOBAL SURFACE TERMPERATURE ABNORMALATIES</a:t>
            </a:r>
            <a:endParaRPr lang="en-GB" sz="3200" dirty="0">
              <a:latin typeface="KG Second Chances Soli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164" y="5962214"/>
            <a:ext cx="709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KG Second Chances Solid" panose="02000000000000000000" pitchFamily="2" charset="0"/>
              </a:rPr>
              <a:t>Higher than normal temperatures are shown in red and lower than normal temperatures are shown in blue.</a:t>
            </a:r>
            <a:endParaRPr lang="en-GB" sz="2200" dirty="0">
              <a:latin typeface="KG Second Chances Solid" panose="02000000000000000000" pitchFamily="2" charset="0"/>
            </a:endParaRPr>
          </a:p>
        </p:txBody>
      </p:sp>
      <p:pic>
        <p:nvPicPr>
          <p:cNvPr id="3" name="2021GISStempF-5yrAv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927" y="1551304"/>
            <a:ext cx="7606145" cy="4278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800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KG Second Chances Solid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718" t="24627" r="10699"/>
          <a:stretch/>
        </p:blipFill>
        <p:spPr>
          <a:xfrm>
            <a:off x="163773" y="1746912"/>
            <a:ext cx="9580727" cy="4996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464" y="413268"/>
            <a:ext cx="9575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KG Second Chances Solid" panose="02000000000000000000" pitchFamily="2" charset="0"/>
              </a:rPr>
              <a:t>RISING GLOBAL TEMPERATURES</a:t>
            </a:r>
            <a:endParaRPr lang="en-GB" sz="4000" dirty="0"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0964" y="1105764"/>
            <a:ext cx="8004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But what does that mean for us?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0964" y="2634714"/>
            <a:ext cx="8004069" cy="3221182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KG Second Chances Solid" panose="02000000000000000000" pitchFamily="2" charset="0"/>
              </a:rPr>
              <a:t>Even the smallest changes in global </a:t>
            </a:r>
            <a:r>
              <a:rPr lang="en-GB" sz="2000" dirty="0" smtClean="0">
                <a:latin typeface="KG Second Chances Solid" panose="02000000000000000000" pitchFamily="2" charset="0"/>
              </a:rPr>
              <a:t>temperatures</a:t>
            </a:r>
          </a:p>
          <a:p>
            <a:pPr algn="ctr"/>
            <a:r>
              <a:rPr lang="en-GB" sz="2000" dirty="0" smtClean="0">
                <a:latin typeface="KG Second Chances Solid" panose="02000000000000000000" pitchFamily="2" charset="0"/>
              </a:rPr>
              <a:t>can </a:t>
            </a:r>
            <a:r>
              <a:rPr lang="en-GB" sz="2000" dirty="0">
                <a:latin typeface="KG Second Chances Solid" panose="02000000000000000000" pitchFamily="2" charset="0"/>
              </a:rPr>
              <a:t>mean big </a:t>
            </a:r>
            <a:r>
              <a:rPr lang="en-GB" sz="2000" dirty="0" smtClean="0">
                <a:latin typeface="KG Second Chances Solid" panose="02000000000000000000" pitchFamily="2" charset="0"/>
              </a:rPr>
              <a:t>changes for our planet.</a:t>
            </a:r>
            <a:endParaRPr lang="en-GB" sz="2000" dirty="0">
              <a:latin typeface="KG Second Chances Solid" panose="02000000000000000000" pitchFamily="2" charset="0"/>
            </a:endParaRPr>
          </a:p>
          <a:p>
            <a:pPr algn="ctr"/>
            <a:endParaRPr lang="en-GB" sz="2000" dirty="0">
              <a:latin typeface="KG Second Chances Solid" panose="02000000000000000000" pitchFamily="2" charset="0"/>
              <a:hlinkClick r:id="rId3"/>
            </a:endParaRPr>
          </a:p>
          <a:p>
            <a:pPr algn="ctr"/>
            <a:r>
              <a:rPr lang="en-GB" sz="2000" dirty="0">
                <a:latin typeface="KG Second Chances Solid" panose="02000000000000000000" pitchFamily="2" charset="0"/>
                <a:hlinkClick r:id="rId3"/>
              </a:rPr>
              <a:t>Studies are now reporting </a:t>
            </a:r>
            <a:r>
              <a:rPr lang="en-GB" sz="2000" dirty="0">
                <a:latin typeface="KG Second Chances Solid" panose="02000000000000000000" pitchFamily="2" charset="0"/>
              </a:rPr>
              <a:t>that exceeding 1.5</a:t>
            </a:r>
            <a:r>
              <a:rPr lang="en-GB" sz="2000" dirty="0">
                <a:latin typeface="KG Second Chances Solid" panose="02000000000000000000" pitchFamily="2" charset="0"/>
                <a:cs typeface="Arial" panose="020B0604020202020204" pitchFamily="34" charset="0"/>
              </a:rPr>
              <a:t> degrees Celsius could trigger multiple “climate tipping points” </a:t>
            </a:r>
            <a:endParaRPr lang="en-GB" sz="2000" dirty="0" smtClean="0">
              <a:latin typeface="KG Second Chances Solid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GB" sz="2000" dirty="0" smtClean="0">
                <a:latin typeface="KG Second Chances Solid" panose="02000000000000000000" pitchFamily="2" charset="0"/>
                <a:cs typeface="Arial" panose="020B0604020202020204" pitchFamily="34" charset="0"/>
              </a:rPr>
              <a:t>in </a:t>
            </a:r>
            <a:r>
              <a:rPr lang="en-GB" sz="2000" dirty="0">
                <a:latin typeface="KG Second Chances Solid" panose="02000000000000000000" pitchFamily="2" charset="0"/>
                <a:cs typeface="Arial" panose="020B0604020202020204" pitchFamily="34" charset="0"/>
              </a:rPr>
              <a:t>our climate system. “These changes may lead to abrupt, irreversible, and dangerous impacts with serious implication for humanity.” </a:t>
            </a:r>
            <a:endParaRPr lang="en-GB" sz="2000" dirty="0"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5464" y="399620"/>
            <a:ext cx="9575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KG Second Chances Solid" panose="02000000000000000000" pitchFamily="2" charset="0"/>
              </a:rPr>
              <a:t>WHAT IS CAUSING IT?</a:t>
            </a:r>
            <a:endParaRPr lang="en-GB" sz="3200" dirty="0">
              <a:latin typeface="KG Second Chances Soli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017" y="4138945"/>
            <a:ext cx="85519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Before the large use of fossil fuels, our atmosphere typically contained approximately 280 parts per million of carbon dioxide. Now the atmosphere is estimated to contain 420 parts per million. </a:t>
            </a:r>
          </a:p>
          <a:p>
            <a:pPr algn="ctr"/>
            <a:endParaRPr lang="en-GB" dirty="0">
              <a:latin typeface="KG Second Chances Solid" panose="02000000000000000000" pitchFamily="2" charset="0"/>
            </a:endParaRPr>
          </a:p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The increase in global temperatures closely correlates with the release of greenhouse gases, the increase use of fossil fuels and demand for animal-based agriculture.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0965" y="984395"/>
            <a:ext cx="800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Simply put, it’s us. </a:t>
            </a:r>
          </a:p>
        </p:txBody>
      </p:sp>
      <p:sp>
        <p:nvSpPr>
          <p:cNvPr id="10" name="TextBox 9">
            <a:hlinkClick r:id="rId2"/>
          </p:cNvPr>
          <p:cNvSpPr txBox="1"/>
          <p:nvPr/>
        </p:nvSpPr>
        <p:spPr>
          <a:xfrm>
            <a:off x="3112814" y="3769612"/>
            <a:ext cx="5276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latin typeface="KG Second Chances Solid" panose="02000000000000000000" pitchFamily="2" charset="0"/>
                <a:hlinkClick r:id="rId2"/>
              </a:rPr>
              <a:t>Click to view daily recordings of ppm</a:t>
            </a:r>
            <a:endParaRPr lang="en-GB" sz="1200" dirty="0" smtClean="0">
              <a:latin typeface="KG Second Chances Solid" panose="02000000000000000000" pitchFamily="2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522" y="1696989"/>
            <a:ext cx="6872945" cy="209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868"/>
          <a:stretch/>
        </p:blipFill>
        <p:spPr>
          <a:xfrm>
            <a:off x="151817" y="117000"/>
            <a:ext cx="9574074" cy="662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816" y="117000"/>
            <a:ext cx="9575072" cy="6624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5462" y="676998"/>
            <a:ext cx="9575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>
                <a:latin typeface="KG Second Chances Solid" panose="02000000000000000000" pitchFamily="2" charset="0"/>
              </a:rPr>
              <a:t>FOSSIL FUELS</a:t>
            </a:r>
            <a:endParaRPr lang="en-GB" sz="6000" dirty="0">
              <a:latin typeface="KG Second Chances Soli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626" y="2570226"/>
            <a:ext cx="888074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 smtClean="0">
                <a:latin typeface="KG Second Chances Solid" panose="02000000000000000000" pitchFamily="2" charset="0"/>
              </a:rPr>
              <a:t>Despite the rise in global temperatures, and the signs of the climate crisis, large corporations continue to mine and burn fossil fuels. </a:t>
            </a:r>
          </a:p>
          <a:p>
            <a:pPr algn="ctr"/>
            <a:endParaRPr lang="en-GB" sz="2600" dirty="0">
              <a:latin typeface="KG Second Chances Solid" panose="02000000000000000000" pitchFamily="2" charset="0"/>
            </a:endParaRPr>
          </a:p>
          <a:p>
            <a:pPr algn="ctr"/>
            <a:r>
              <a:rPr lang="en-GB" sz="2600" dirty="0">
                <a:latin typeface="KG Second Chances Solid" panose="02000000000000000000" pitchFamily="2" charset="0"/>
              </a:rPr>
              <a:t>Major oil </a:t>
            </a:r>
            <a:r>
              <a:rPr lang="en-GB" sz="2600" dirty="0" smtClean="0">
                <a:latin typeface="KG Second Chances Solid" panose="02000000000000000000" pitchFamily="2" charset="0"/>
              </a:rPr>
              <a:t>companies, </a:t>
            </a:r>
            <a:r>
              <a:rPr lang="en-GB" sz="2600" dirty="0">
                <a:latin typeface="KG Second Chances Solid" panose="02000000000000000000" pitchFamily="2" charset="0"/>
              </a:rPr>
              <a:t>including </a:t>
            </a:r>
            <a:r>
              <a:rPr lang="en-GB" sz="2600" dirty="0" smtClean="0">
                <a:latin typeface="KG Second Chances Solid" panose="02000000000000000000" pitchFamily="2" charset="0"/>
              </a:rPr>
              <a:t>BP and Shell, </a:t>
            </a:r>
            <a:r>
              <a:rPr lang="en-GB" sz="2600" dirty="0">
                <a:latin typeface="KG Second Chances Solid" panose="02000000000000000000" pitchFamily="2" charset="0"/>
              </a:rPr>
              <a:t>have spent hundreds of millions of pounds trying to delay </a:t>
            </a:r>
            <a:r>
              <a:rPr lang="en-GB" sz="2600" dirty="0" smtClean="0">
                <a:latin typeface="KG Second Chances Solid" panose="02000000000000000000" pitchFamily="2" charset="0"/>
              </a:rPr>
              <a:t>and even stop </a:t>
            </a:r>
            <a:r>
              <a:rPr lang="en-GB" sz="2600" dirty="0">
                <a:latin typeface="KG Second Chances Solid" panose="02000000000000000000" pitchFamily="2" charset="0"/>
              </a:rPr>
              <a:t>government policies that would have helped tackle the climate crisis.</a:t>
            </a:r>
            <a:endParaRPr lang="en-GB" sz="2600" dirty="0" smtClean="0"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3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5464" y="399620"/>
            <a:ext cx="9575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KG Second Chances Solid" panose="02000000000000000000" pitchFamily="2" charset="0"/>
              </a:rPr>
              <a:t>THE EFFECTS OF CLIMATE CHANGE</a:t>
            </a:r>
            <a:endParaRPr lang="en-GB" sz="3200" dirty="0">
              <a:latin typeface="KG Second Chances Soli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360" y="4835532"/>
            <a:ext cx="28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Ice sheets are melting in the Arctic and Antarctica, leading to the rise in sea levels.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0965" y="984395"/>
            <a:ext cx="800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The changes are everywhere.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0916" y="4974032"/>
            <a:ext cx="254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Storms are increasing in strength and frequency.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9086" y="4697033"/>
            <a:ext cx="2346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Droughts and floods are occurring more frequently due to the </a:t>
            </a:r>
            <a:r>
              <a:rPr lang="en-GB" dirty="0">
                <a:latin typeface="KG Second Chances Solid" panose="02000000000000000000" pitchFamily="2" charset="0"/>
              </a:rPr>
              <a:t>s</a:t>
            </a:r>
            <a:r>
              <a:rPr lang="en-GB" dirty="0" smtClean="0">
                <a:latin typeface="KG Second Chances Solid" panose="02000000000000000000" pitchFamily="2" charset="0"/>
              </a:rPr>
              <a:t>hift in rainfall patterns.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89" r="16689"/>
          <a:stretch/>
        </p:blipFill>
        <p:spPr>
          <a:xfrm>
            <a:off x="694644" y="1862037"/>
            <a:ext cx="2520000" cy="252000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123" t="80" r="29166" b="1196"/>
          <a:stretch/>
        </p:blipFill>
        <p:spPr>
          <a:xfrm>
            <a:off x="3693000" y="1862037"/>
            <a:ext cx="2520000" cy="2520000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31" r="32383"/>
          <a:stretch/>
        </p:blipFill>
        <p:spPr>
          <a:xfrm>
            <a:off x="6742180" y="1862037"/>
            <a:ext cx="2520000" cy="252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886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5464" y="399620"/>
            <a:ext cx="9575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KG Second Chances Solid" panose="02000000000000000000" pitchFamily="2" charset="0"/>
              </a:rPr>
              <a:t>CARBON OFFSETTING </a:t>
            </a:r>
            <a:endParaRPr lang="en-GB" sz="3200" dirty="0"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0965" y="984395"/>
            <a:ext cx="800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Does it really work?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9185"/>
          <a:stretch/>
        </p:blipFill>
        <p:spPr>
          <a:xfrm>
            <a:off x="164982" y="1586759"/>
            <a:ext cx="9575554" cy="51569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0964" y="2534238"/>
            <a:ext cx="8004069" cy="3221182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KG Second Chances Solid" panose="02000000000000000000" pitchFamily="2" charset="0"/>
              </a:rPr>
              <a:t>Companies such as airlines and oil companies love to say that they are offsetting carbon.</a:t>
            </a:r>
          </a:p>
          <a:p>
            <a:pPr algn="ctr"/>
            <a:r>
              <a:rPr lang="en-GB" sz="2400" dirty="0" smtClean="0">
                <a:latin typeface="KG Second Chances Solid" panose="02000000000000000000" pitchFamily="2" charset="0"/>
              </a:rPr>
              <a:t> </a:t>
            </a:r>
          </a:p>
          <a:p>
            <a:pPr algn="ctr"/>
            <a:r>
              <a:rPr lang="en-GB" sz="2400" dirty="0" smtClean="0">
                <a:latin typeface="KG Second Chances Solid" panose="02000000000000000000" pitchFamily="2" charset="0"/>
              </a:rPr>
              <a:t>In order to be serious about tackling climate change, companies need to stop the carbon emission from getting in to the atmosphere  in the first place.</a:t>
            </a:r>
          </a:p>
          <a:p>
            <a:pPr algn="r"/>
            <a:endParaRPr lang="en-GB" dirty="0">
              <a:latin typeface="KG Second Chances Solid" panose="02000000000000000000" pitchFamily="2" charset="0"/>
            </a:endParaRPr>
          </a:p>
          <a:p>
            <a:pPr algn="r"/>
            <a:r>
              <a:rPr lang="en-GB" sz="1100" dirty="0" smtClean="0">
                <a:latin typeface="KG Second Chances Solid" panose="02000000000000000000" pitchFamily="2" charset="0"/>
              </a:rPr>
              <a:t>Greenpeace article - </a:t>
            </a:r>
            <a:r>
              <a:rPr lang="en-GB" sz="1100" b="1" dirty="0">
                <a:latin typeface="KG Second Chances Solid" panose="02000000000000000000" pitchFamily="2" charset="0"/>
                <a:hlinkClick r:id="rId3"/>
              </a:rPr>
              <a:t>The biggest problem with carbon offsetting is that it doesn’t really </a:t>
            </a:r>
            <a:r>
              <a:rPr lang="en-GB" sz="1100" b="1" dirty="0" smtClean="0">
                <a:latin typeface="KG Second Chances Solid" panose="02000000000000000000" pitchFamily="2" charset="0"/>
                <a:hlinkClick r:id="rId3"/>
              </a:rPr>
              <a:t>work</a:t>
            </a:r>
            <a:endParaRPr lang="en-GB" sz="1100" b="1" dirty="0"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1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5464" y="617334"/>
            <a:ext cx="9575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KG Second Chances Solid" panose="02000000000000000000" pitchFamily="2" charset="0"/>
              </a:rPr>
              <a:t>MORE INFORMATION</a:t>
            </a:r>
            <a:endParaRPr lang="en-GB" sz="4000" dirty="0"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0965" y="1303710"/>
            <a:ext cx="8004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Take a look at the videos below to find out more.</a:t>
            </a:r>
          </a:p>
          <a:p>
            <a:pPr algn="ctr"/>
            <a:endParaRPr lang="en-GB" dirty="0">
              <a:latin typeface="KG Second Chances Solid" panose="02000000000000000000" pitchFamily="2" charset="0"/>
            </a:endParaRPr>
          </a:p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Click on each image to watch the videos.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33" y="2891359"/>
            <a:ext cx="2857500" cy="160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6214" y="4644121"/>
            <a:ext cx="2435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Greenpeace - Climate solutions are here! Let’s go!</a:t>
            </a:r>
            <a:endParaRPr lang="en-GB" dirty="0" smtClean="0">
              <a:latin typeface="KG Second Chances Solid" panose="02000000000000000000" pitchFamily="2" charset="0"/>
              <a:hlinkClick r:id="rId2"/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1481" y="2891359"/>
            <a:ext cx="2857500" cy="160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2462" y="4644121"/>
            <a:ext cx="2435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Friends of the Earth - Who does climate change affect most?</a:t>
            </a:r>
            <a:endParaRPr lang="en-GB" dirty="0" smtClean="0">
              <a:latin typeface="KG Second Chances Solid" panose="02000000000000000000" pitchFamily="2" charset="0"/>
              <a:hlinkClick r:id="rId2"/>
            </a:endParaRPr>
          </a:p>
        </p:txBody>
      </p:sp>
      <p:pic>
        <p:nvPicPr>
          <p:cNvPr id="4" name="Picture 3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t="12778" b="12619"/>
          <a:stretch/>
        </p:blipFill>
        <p:spPr>
          <a:xfrm>
            <a:off x="6717729" y="2891359"/>
            <a:ext cx="2863149" cy="160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31534" y="4644121"/>
            <a:ext cx="2435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KG Second Chances Solid" panose="02000000000000000000" pitchFamily="2" charset="0"/>
              </a:rPr>
              <a:t>WWF - Fighting climate change to save our one shared home.</a:t>
            </a:r>
            <a:endParaRPr lang="en-GB" dirty="0" smtClean="0">
              <a:latin typeface="KG Second Chances Solid" panose="02000000000000000000" pitchFamily="2" charset="0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112073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2229</TotalTime>
  <Words>510</Words>
  <Application>Microsoft Office PowerPoint</Application>
  <PresentationFormat>A4 Paper (210x297 mm)</PresentationFormat>
  <Paragraphs>70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KG Second Chances Solid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Allyce</dc:creator>
  <cp:lastModifiedBy>Allyce</cp:lastModifiedBy>
  <cp:revision>97</cp:revision>
  <dcterms:created xsi:type="dcterms:W3CDTF">2021-11-02T19:40:07Z</dcterms:created>
  <dcterms:modified xsi:type="dcterms:W3CDTF">2023-11-12T09:43:46Z</dcterms:modified>
</cp:coreProperties>
</file>