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6" r:id="rId2"/>
    <p:sldId id="258" r:id="rId3"/>
    <p:sldId id="262" r:id="rId4"/>
    <p:sldId id="279" r:id="rId5"/>
    <p:sldId id="269" r:id="rId6"/>
    <p:sldId id="263" r:id="rId7"/>
    <p:sldId id="270" r:id="rId8"/>
    <p:sldId id="271" r:id="rId9"/>
    <p:sldId id="280" r:id="rId10"/>
    <p:sldId id="272" r:id="rId11"/>
    <p:sldId id="281" r:id="rId12"/>
    <p:sldId id="273" r:id="rId13"/>
    <p:sldId id="282" r:id="rId14"/>
    <p:sldId id="274" r:id="rId15"/>
    <p:sldId id="283" r:id="rId16"/>
    <p:sldId id="275" r:id="rId17"/>
    <p:sldId id="284" r:id="rId18"/>
    <p:sldId id="276" r:id="rId19"/>
    <p:sldId id="285" r:id="rId20"/>
    <p:sldId id="277" r:id="rId21"/>
    <p:sldId id="286" r:id="rId22"/>
    <p:sldId id="260" r:id="rId23"/>
    <p:sldId id="257" r:id="rId24"/>
  </p:sldIdLst>
  <p:sldSz cx="9906000" cy="6858000" type="A4"/>
  <p:notesSz cx="6858000" cy="9144000"/>
  <p:embeddedFontLst>
    <p:embeddedFont>
      <p:font typeface="Comic Sans MS" panose="030F0702030302020204" pitchFamily="66" charset="0"/>
      <p:regular r:id="rId25"/>
      <p:bold r:id="rId26"/>
      <p:italic r:id="rId27"/>
      <p:boldItalic r:id="rId28"/>
    </p:embeddedFont>
    <p:embeddedFont>
      <p:font typeface="Century Gothic" panose="020B0502020202020204" pitchFamily="34" charset="0"/>
      <p:regular r:id="rId29"/>
      <p:bold r:id="rId30"/>
      <p:italic r:id="rId31"/>
      <p:boldItalic r:id="rId32"/>
    </p:embeddedFont>
    <p:embeddedFont>
      <p:font typeface="KG Second Chances Sketch" panose="02000000000000000000" pitchFamily="2" charset="0"/>
      <p:regular r:id="rId33"/>
    </p:embeddedFont>
    <p:embeddedFont>
      <p:font typeface="KG Second Chances Solid" panose="02000000000000000000" pitchFamily="2" charset="0"/>
      <p:regular r:id="rId34"/>
    </p:embeddedFont>
    <p:embeddedFont>
      <p:font typeface="Calibri" panose="020F0502020204030204" pitchFamily="34" charset="0"/>
      <p:regular r:id="rId35"/>
      <p:bold r:id="rId36"/>
      <p:italic r:id="rId37"/>
      <p:boldItalic r:id="rId38"/>
    </p:embeddedFont>
    <p:embeddedFont>
      <p:font typeface="Calibri Light" panose="020F0302020204030204" pitchFamily="34" charset="0"/>
      <p:regular r:id="rId39"/>
      <p:italic r:id="rId4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9752"/>
    <a:srgbClr val="FFFFFF"/>
    <a:srgbClr val="87BF61"/>
    <a:srgbClr val="6A8F49"/>
    <a:srgbClr val="B7CA4C"/>
    <a:srgbClr val="32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118" autoAdjust="0"/>
    <p:restoredTop sz="94660"/>
  </p:normalViewPr>
  <p:slideViewPr>
    <p:cSldViewPr snapToGrid="0">
      <p:cViewPr varScale="1">
        <p:scale>
          <a:sx n="70" d="100"/>
          <a:sy n="70" d="100"/>
        </p:scale>
        <p:origin x="99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font" Target="fonts/font15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font" Target="fonts/font1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1"/>
            </a:lvl1pPr>
            <a:lvl2pPr marL="457181" indent="0" algn="ctr">
              <a:buNone/>
              <a:defRPr sz="2000"/>
            </a:lvl2pPr>
            <a:lvl3pPr marL="914362" indent="0" algn="ctr">
              <a:buNone/>
              <a:defRPr sz="1800"/>
            </a:lvl3pPr>
            <a:lvl4pPr marL="1371543" indent="0" algn="ctr">
              <a:buNone/>
              <a:defRPr sz="1600"/>
            </a:lvl4pPr>
            <a:lvl5pPr marL="1828723" indent="0" algn="ctr">
              <a:buNone/>
              <a:defRPr sz="1600"/>
            </a:lvl5pPr>
            <a:lvl6pPr marL="2285905" indent="0" algn="ctr">
              <a:buNone/>
              <a:defRPr sz="1600"/>
            </a:lvl6pPr>
            <a:lvl7pPr marL="2743085" indent="0" algn="ctr">
              <a:buNone/>
              <a:defRPr sz="1600"/>
            </a:lvl7pPr>
            <a:lvl8pPr marL="3200266" indent="0" algn="ctr">
              <a:buNone/>
              <a:defRPr sz="1600"/>
            </a:lvl8pPr>
            <a:lvl9pPr marL="3657446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29A0F-4ED3-455E-A212-387A3CF26B32}" type="datetimeFigureOut">
              <a:rPr lang="en-GB" smtClean="0"/>
              <a:t>17/12/2023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4E493-A064-4648-B3F5-887AD9E6B9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252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29A0F-4ED3-455E-A212-387A3CF26B32}" type="datetimeFigureOut">
              <a:rPr lang="en-GB" smtClean="0"/>
              <a:t>17/12/2023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4E493-A064-4648-B3F5-887AD9E6B9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1889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29A0F-4ED3-455E-A212-387A3CF26B32}" type="datetimeFigureOut">
              <a:rPr lang="en-GB" smtClean="0"/>
              <a:t>17/12/2023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4E493-A064-4648-B3F5-887AD9E6B9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8637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29A0F-4ED3-455E-A212-387A3CF26B32}" type="datetimeFigureOut">
              <a:rPr lang="en-GB" smtClean="0"/>
              <a:t>17/12/2023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4E493-A064-4648-B3F5-887AD9E6B9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9838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81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81" y="4589466"/>
            <a:ext cx="8543925" cy="1500187"/>
          </a:xfrm>
        </p:spPr>
        <p:txBody>
          <a:bodyPr/>
          <a:lstStyle>
            <a:lvl1pPr marL="0" indent="0">
              <a:buNone/>
              <a:defRPr sz="2401">
                <a:solidFill>
                  <a:schemeClr val="tx1"/>
                </a:solidFill>
              </a:defRPr>
            </a:lvl1pPr>
            <a:lvl2pPr marL="45718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6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8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29A0F-4ED3-455E-A212-387A3CF26B32}" type="datetimeFigureOut">
              <a:rPr lang="en-GB" smtClean="0"/>
              <a:t>17/12/2023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4E493-A064-4648-B3F5-887AD9E6B9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4007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29A0F-4ED3-455E-A212-387A3CF26B32}" type="datetimeFigureOut">
              <a:rPr lang="en-GB" smtClean="0"/>
              <a:t>17/12/2023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4E493-A064-4648-B3F5-887AD9E6B9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9774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9" y="365127"/>
            <a:ext cx="8543925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30" y="1681164"/>
            <a:ext cx="4190702" cy="823912"/>
          </a:xfrm>
        </p:spPr>
        <p:txBody>
          <a:bodyPr anchor="b"/>
          <a:lstStyle>
            <a:lvl1pPr marL="0" indent="0">
              <a:buNone/>
              <a:defRPr sz="2401" b="1"/>
            </a:lvl1pPr>
            <a:lvl2pPr marL="457181" indent="0">
              <a:buNone/>
              <a:defRPr sz="2000" b="1"/>
            </a:lvl2pPr>
            <a:lvl3pPr marL="914362" indent="0">
              <a:buNone/>
              <a:defRPr sz="1800" b="1"/>
            </a:lvl3pPr>
            <a:lvl4pPr marL="1371543" indent="0">
              <a:buNone/>
              <a:defRPr sz="1600" b="1"/>
            </a:lvl4pPr>
            <a:lvl5pPr marL="1828723" indent="0">
              <a:buNone/>
              <a:defRPr sz="1600" b="1"/>
            </a:lvl5pPr>
            <a:lvl6pPr marL="2285905" indent="0">
              <a:buNone/>
              <a:defRPr sz="1600" b="1"/>
            </a:lvl6pPr>
            <a:lvl7pPr marL="2743085" indent="0">
              <a:buNone/>
              <a:defRPr sz="1600" b="1"/>
            </a:lvl7pPr>
            <a:lvl8pPr marL="3200266" indent="0">
              <a:buNone/>
              <a:defRPr sz="1600" b="1"/>
            </a:lvl8pPr>
            <a:lvl9pPr marL="3657446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30" y="2505076"/>
            <a:ext cx="4190702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4" y="1681164"/>
            <a:ext cx="4211340" cy="823912"/>
          </a:xfrm>
        </p:spPr>
        <p:txBody>
          <a:bodyPr anchor="b"/>
          <a:lstStyle>
            <a:lvl1pPr marL="0" indent="0">
              <a:buNone/>
              <a:defRPr sz="2401" b="1"/>
            </a:lvl1pPr>
            <a:lvl2pPr marL="457181" indent="0">
              <a:buNone/>
              <a:defRPr sz="2000" b="1"/>
            </a:lvl2pPr>
            <a:lvl3pPr marL="914362" indent="0">
              <a:buNone/>
              <a:defRPr sz="1800" b="1"/>
            </a:lvl3pPr>
            <a:lvl4pPr marL="1371543" indent="0">
              <a:buNone/>
              <a:defRPr sz="1600" b="1"/>
            </a:lvl4pPr>
            <a:lvl5pPr marL="1828723" indent="0">
              <a:buNone/>
              <a:defRPr sz="1600" b="1"/>
            </a:lvl5pPr>
            <a:lvl6pPr marL="2285905" indent="0">
              <a:buNone/>
              <a:defRPr sz="1600" b="1"/>
            </a:lvl6pPr>
            <a:lvl7pPr marL="2743085" indent="0">
              <a:buNone/>
              <a:defRPr sz="1600" b="1"/>
            </a:lvl7pPr>
            <a:lvl8pPr marL="3200266" indent="0">
              <a:buNone/>
              <a:defRPr sz="1600" b="1"/>
            </a:lvl8pPr>
            <a:lvl9pPr marL="3657446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4" y="2505076"/>
            <a:ext cx="4211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29A0F-4ED3-455E-A212-387A3CF26B32}" type="datetimeFigureOut">
              <a:rPr lang="en-GB" smtClean="0"/>
              <a:t>17/12/2023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4E493-A064-4648-B3F5-887AD9E6B9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7371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29A0F-4ED3-455E-A212-387A3CF26B32}" type="datetimeFigureOut">
              <a:rPr lang="en-GB" smtClean="0"/>
              <a:t>17/12/2023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4E493-A064-4648-B3F5-887AD9E6B9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968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29A0F-4ED3-455E-A212-387A3CF26B32}" type="datetimeFigureOut">
              <a:rPr lang="en-GB" smtClean="0"/>
              <a:t>17/12/2023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4E493-A064-4648-B3F5-887AD9E6B9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2962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4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1" y="987428"/>
            <a:ext cx="5014913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401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4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1" indent="0">
              <a:buNone/>
              <a:defRPr sz="1400"/>
            </a:lvl2pPr>
            <a:lvl3pPr marL="914362" indent="0">
              <a:buNone/>
              <a:defRPr sz="1200"/>
            </a:lvl3pPr>
            <a:lvl4pPr marL="1371543" indent="0">
              <a:buNone/>
              <a:defRPr sz="1000"/>
            </a:lvl4pPr>
            <a:lvl5pPr marL="1828723" indent="0">
              <a:buNone/>
              <a:defRPr sz="1000"/>
            </a:lvl5pPr>
            <a:lvl6pPr marL="2285905" indent="0">
              <a:buNone/>
              <a:defRPr sz="1000"/>
            </a:lvl6pPr>
            <a:lvl7pPr marL="2743085" indent="0">
              <a:buNone/>
              <a:defRPr sz="1000"/>
            </a:lvl7pPr>
            <a:lvl8pPr marL="3200266" indent="0">
              <a:buNone/>
              <a:defRPr sz="1000"/>
            </a:lvl8pPr>
            <a:lvl9pPr marL="3657446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29A0F-4ED3-455E-A212-387A3CF26B32}" type="datetimeFigureOut">
              <a:rPr lang="en-GB" smtClean="0"/>
              <a:t>17/12/2023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4E493-A064-4648-B3F5-887AD9E6B9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9611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4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1" y="987428"/>
            <a:ext cx="5014913" cy="4873625"/>
          </a:xfrm>
        </p:spPr>
        <p:txBody>
          <a:bodyPr anchor="t"/>
          <a:lstStyle>
            <a:lvl1pPr marL="0" indent="0">
              <a:buNone/>
              <a:defRPr sz="3199"/>
            </a:lvl1pPr>
            <a:lvl2pPr marL="457181" indent="0">
              <a:buNone/>
              <a:defRPr sz="2799"/>
            </a:lvl2pPr>
            <a:lvl3pPr marL="914362" indent="0">
              <a:buNone/>
              <a:defRPr sz="2401"/>
            </a:lvl3pPr>
            <a:lvl4pPr marL="1371543" indent="0">
              <a:buNone/>
              <a:defRPr sz="2000"/>
            </a:lvl4pPr>
            <a:lvl5pPr marL="1828723" indent="0">
              <a:buNone/>
              <a:defRPr sz="2000"/>
            </a:lvl5pPr>
            <a:lvl6pPr marL="2285905" indent="0">
              <a:buNone/>
              <a:defRPr sz="2000"/>
            </a:lvl6pPr>
            <a:lvl7pPr marL="2743085" indent="0">
              <a:buNone/>
              <a:defRPr sz="2000"/>
            </a:lvl7pPr>
            <a:lvl8pPr marL="3200266" indent="0">
              <a:buNone/>
              <a:defRPr sz="2000"/>
            </a:lvl8pPr>
            <a:lvl9pPr marL="3657446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4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1" indent="0">
              <a:buNone/>
              <a:defRPr sz="1400"/>
            </a:lvl2pPr>
            <a:lvl3pPr marL="914362" indent="0">
              <a:buNone/>
              <a:defRPr sz="1200"/>
            </a:lvl3pPr>
            <a:lvl4pPr marL="1371543" indent="0">
              <a:buNone/>
              <a:defRPr sz="1000"/>
            </a:lvl4pPr>
            <a:lvl5pPr marL="1828723" indent="0">
              <a:buNone/>
              <a:defRPr sz="1000"/>
            </a:lvl5pPr>
            <a:lvl6pPr marL="2285905" indent="0">
              <a:buNone/>
              <a:defRPr sz="1000"/>
            </a:lvl6pPr>
            <a:lvl7pPr marL="2743085" indent="0">
              <a:buNone/>
              <a:defRPr sz="1000"/>
            </a:lvl7pPr>
            <a:lvl8pPr marL="3200266" indent="0">
              <a:buNone/>
              <a:defRPr sz="1000"/>
            </a:lvl8pPr>
            <a:lvl9pPr marL="3657446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29A0F-4ED3-455E-A212-387A3CF26B32}" type="datetimeFigureOut">
              <a:rPr lang="en-GB" smtClean="0"/>
              <a:t>17/12/2023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4E493-A064-4648-B3F5-887AD9E6B9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3854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97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9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9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3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829A0F-4ED3-455E-A212-387A3CF26B32}" type="datetimeFigureOut">
              <a:rPr lang="en-GB" smtClean="0"/>
              <a:t>17/12/2023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4" y="6356353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3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E4E493-A064-4648-B3F5-887AD9E6B9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0508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362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1" indent="-228591" algn="l" defTabSz="91436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771" indent="-228591" algn="l" defTabSz="91436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1" kern="1200">
          <a:solidFill>
            <a:schemeClr val="tx1"/>
          </a:solidFill>
          <a:latin typeface="+mn-lt"/>
          <a:ea typeface="+mn-ea"/>
          <a:cs typeface="+mn-cs"/>
        </a:defRPr>
      </a:lvl2pPr>
      <a:lvl3pPr marL="1142952" indent="-228591" algn="l" defTabSz="91436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32" indent="-228591" algn="l" defTabSz="91436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14" indent="-228591" algn="l" defTabSz="91436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5" indent="-228591" algn="l" defTabSz="91436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75" indent="-228591" algn="l" defTabSz="91436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57" indent="-228591" algn="l" defTabSz="91436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37" indent="-228591" algn="l" defTabSz="91436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1" algn="l" defTabSz="9143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2" algn="l" defTabSz="9143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3" algn="l" defTabSz="9143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3" algn="l" defTabSz="9143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5" algn="l" defTabSz="9143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85" algn="l" defTabSz="9143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66" algn="l" defTabSz="9143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46" algn="l" defTabSz="9143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xcK2jbwejhU" TargetMode="Externa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xcK2jbwejhU?si=ABMygVVk3x6FkZA_" TargetMode="Externa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5464" y="117000"/>
            <a:ext cx="9575072" cy="66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1373778" y="1536175"/>
            <a:ext cx="7158446" cy="3785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999" dirty="0">
                <a:latin typeface="KG Second Chances Sketch" panose="02000000000000000000" pitchFamily="2" charset="0"/>
              </a:rPr>
              <a:t>WHAT IS CLIMATE CHANGE?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3016" y="258857"/>
            <a:ext cx="1706880" cy="956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333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65464" y="117000"/>
            <a:ext cx="9575072" cy="66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1875"/>
          <a:stretch/>
        </p:blipFill>
        <p:spPr>
          <a:xfrm>
            <a:off x="466725" y="381000"/>
            <a:ext cx="8972550" cy="6096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66725" y="381000"/>
            <a:ext cx="8972550" cy="6096000"/>
          </a:xfrm>
          <a:prstGeom prst="rect">
            <a:avLst/>
          </a:prstGeom>
          <a:solidFill>
            <a:srgbClr val="FFFFFF">
              <a:alpha val="4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1431076" y="1997839"/>
            <a:ext cx="704384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 smtClean="0">
                <a:latin typeface="KG Second Chances Solid" panose="02000000000000000000" pitchFamily="2" charset="0"/>
              </a:rPr>
              <a:t>The rocket launch was cancelled due to high winds.</a:t>
            </a:r>
            <a:endParaRPr lang="en-GB" sz="5400" dirty="0">
              <a:latin typeface="KG Second Chances Soli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910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65464" y="117000"/>
            <a:ext cx="9575072" cy="66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1875"/>
          <a:stretch/>
        </p:blipFill>
        <p:spPr>
          <a:xfrm>
            <a:off x="466725" y="381000"/>
            <a:ext cx="8972550" cy="6096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66725" y="381000"/>
            <a:ext cx="8972550" cy="6096000"/>
          </a:xfrm>
          <a:prstGeom prst="rect">
            <a:avLst/>
          </a:prstGeom>
          <a:solidFill>
            <a:srgbClr val="FFFFFF">
              <a:alpha val="4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1431076" y="1997839"/>
            <a:ext cx="704384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KG Second Chances Solid" panose="02000000000000000000" pitchFamily="2" charset="0"/>
              </a:rPr>
              <a:t>The rocket launch was cancelled due to high winds.</a:t>
            </a:r>
            <a:endParaRPr lang="en-GB" sz="5400" dirty="0">
              <a:solidFill>
                <a:schemeClr val="tx1">
                  <a:lumMod val="50000"/>
                  <a:lumOff val="50000"/>
                </a:schemeClr>
              </a:solidFill>
              <a:latin typeface="KG Second Chances Solid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19717680">
            <a:off x="-520700" y="2182505"/>
            <a:ext cx="112522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 smtClean="0">
                <a:latin typeface="KG Second Chances Sketch" panose="02000000000000000000" pitchFamily="2" charset="0"/>
              </a:rPr>
              <a:t>weather</a:t>
            </a:r>
            <a:endParaRPr lang="en-GB" sz="13800" dirty="0">
              <a:latin typeface="KG Second Chances Sketc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1014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65464" y="117000"/>
            <a:ext cx="9575072" cy="66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>
              <a:latin typeface="KG Second Chances Solid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1875"/>
          <a:stretch/>
        </p:blipFill>
        <p:spPr>
          <a:xfrm>
            <a:off x="466725" y="381000"/>
            <a:ext cx="8972550" cy="6096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66725" y="381000"/>
            <a:ext cx="8972550" cy="6096000"/>
          </a:xfrm>
          <a:prstGeom prst="rect">
            <a:avLst/>
          </a:prstGeom>
          <a:solidFill>
            <a:srgbClr val="FFFFFF">
              <a:alpha val="4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latin typeface="KG Second Chances Solid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1649" y="1997839"/>
            <a:ext cx="748270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 smtClean="0">
                <a:latin typeface="KG Second Chances Solid" panose="02000000000000000000" pitchFamily="2" charset="0"/>
              </a:rPr>
              <a:t>Most of Canada has warm summers and cold winters.</a:t>
            </a:r>
            <a:endParaRPr lang="en-GB" sz="5400" dirty="0">
              <a:latin typeface="KG Second Chances Soli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0799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65464" y="117000"/>
            <a:ext cx="9575072" cy="66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>
              <a:latin typeface="KG Second Chances Solid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1875"/>
          <a:stretch/>
        </p:blipFill>
        <p:spPr>
          <a:xfrm>
            <a:off x="466725" y="381000"/>
            <a:ext cx="8972550" cy="6096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66725" y="381000"/>
            <a:ext cx="8972550" cy="6096000"/>
          </a:xfrm>
          <a:prstGeom prst="rect">
            <a:avLst/>
          </a:prstGeom>
          <a:solidFill>
            <a:srgbClr val="FFFFFF">
              <a:alpha val="4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latin typeface="KG Second Chances Solid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1649" y="1997839"/>
            <a:ext cx="748270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KG Second Chances Solid" panose="02000000000000000000" pitchFamily="2" charset="0"/>
              </a:rPr>
              <a:t>Most of Canada has warm summers and cold winters.</a:t>
            </a:r>
            <a:endParaRPr lang="en-GB" sz="5400" dirty="0">
              <a:solidFill>
                <a:schemeClr val="tx1">
                  <a:lumMod val="50000"/>
                  <a:lumOff val="50000"/>
                </a:schemeClr>
              </a:solidFill>
              <a:latin typeface="KG Second Chances Solid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19717680">
            <a:off x="-520700" y="2182505"/>
            <a:ext cx="112522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 smtClean="0">
                <a:latin typeface="KG Second Chances Sketch" panose="02000000000000000000" pitchFamily="2" charset="0"/>
              </a:rPr>
              <a:t>climate</a:t>
            </a:r>
            <a:endParaRPr lang="en-GB" sz="13800" dirty="0">
              <a:latin typeface="KG Second Chances Sketc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5670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65464" y="117000"/>
            <a:ext cx="9575072" cy="66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>
              <a:latin typeface="KG Second Chances Solid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1875"/>
          <a:stretch/>
        </p:blipFill>
        <p:spPr>
          <a:xfrm>
            <a:off x="466725" y="381000"/>
            <a:ext cx="8972550" cy="6096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66725" y="381000"/>
            <a:ext cx="8972550" cy="6096000"/>
          </a:xfrm>
          <a:prstGeom prst="rect">
            <a:avLst/>
          </a:prstGeom>
          <a:solidFill>
            <a:srgbClr val="FFFFFF">
              <a:alpha val="4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latin typeface="KG Second Chances Solid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31076" y="2459504"/>
            <a:ext cx="704384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 smtClean="0">
                <a:latin typeface="KG Second Chances Solid" panose="02000000000000000000" pitchFamily="2" charset="0"/>
              </a:rPr>
              <a:t>It is measured over several years.</a:t>
            </a:r>
            <a:endParaRPr lang="en-GB" sz="5400" dirty="0">
              <a:latin typeface="KG Second Chances Soli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7431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65464" y="117000"/>
            <a:ext cx="9575072" cy="66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>
              <a:latin typeface="KG Second Chances Solid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1875"/>
          <a:stretch/>
        </p:blipFill>
        <p:spPr>
          <a:xfrm>
            <a:off x="466725" y="381000"/>
            <a:ext cx="8972550" cy="6096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66725" y="381000"/>
            <a:ext cx="8972550" cy="6096000"/>
          </a:xfrm>
          <a:prstGeom prst="rect">
            <a:avLst/>
          </a:prstGeom>
          <a:solidFill>
            <a:srgbClr val="FFFFFF">
              <a:alpha val="4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latin typeface="KG Second Chances Solid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31076" y="2459504"/>
            <a:ext cx="704384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KG Second Chances Solid" panose="02000000000000000000" pitchFamily="2" charset="0"/>
              </a:rPr>
              <a:t>It is measured over several years.</a:t>
            </a:r>
            <a:endParaRPr lang="en-GB" sz="5400" dirty="0">
              <a:solidFill>
                <a:schemeClr val="tx1">
                  <a:lumMod val="50000"/>
                  <a:lumOff val="50000"/>
                </a:schemeClr>
              </a:solidFill>
              <a:latin typeface="KG Second Chances Solid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19717680">
            <a:off x="-520700" y="2182505"/>
            <a:ext cx="112522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 smtClean="0">
                <a:latin typeface="KG Second Chances Sketch" panose="02000000000000000000" pitchFamily="2" charset="0"/>
              </a:rPr>
              <a:t>climate</a:t>
            </a:r>
            <a:endParaRPr lang="en-GB" sz="13800" dirty="0">
              <a:latin typeface="KG Second Chances Sketc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7757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65464" y="117000"/>
            <a:ext cx="9575072" cy="66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>
              <a:latin typeface="KG Second Chances Solid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1875"/>
          <a:stretch/>
        </p:blipFill>
        <p:spPr>
          <a:xfrm>
            <a:off x="466725" y="381000"/>
            <a:ext cx="8972550" cy="6096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66725" y="381000"/>
            <a:ext cx="8972550" cy="6096000"/>
          </a:xfrm>
          <a:prstGeom prst="rect">
            <a:avLst/>
          </a:prstGeom>
          <a:solidFill>
            <a:srgbClr val="FFFFFF">
              <a:alpha val="4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latin typeface="KG Second Chances Solid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31076" y="2459504"/>
            <a:ext cx="704384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 smtClean="0">
                <a:latin typeface="KG Second Chances Solid" panose="02000000000000000000" pitchFamily="2" charset="0"/>
              </a:rPr>
              <a:t>The Earth is getting hotter.</a:t>
            </a:r>
            <a:endParaRPr lang="en-GB" sz="5400" dirty="0">
              <a:latin typeface="KG Second Chances Soli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0173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65464" y="117000"/>
            <a:ext cx="9575072" cy="66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>
              <a:latin typeface="KG Second Chances Solid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1875"/>
          <a:stretch/>
        </p:blipFill>
        <p:spPr>
          <a:xfrm>
            <a:off x="466725" y="381000"/>
            <a:ext cx="8972550" cy="6096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66725" y="381000"/>
            <a:ext cx="8972550" cy="6096000"/>
          </a:xfrm>
          <a:prstGeom prst="rect">
            <a:avLst/>
          </a:prstGeom>
          <a:solidFill>
            <a:srgbClr val="FFFFFF">
              <a:alpha val="4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latin typeface="KG Second Chances Solid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31076" y="2459504"/>
            <a:ext cx="704384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KG Second Chances Solid" panose="02000000000000000000" pitchFamily="2" charset="0"/>
              </a:rPr>
              <a:t>The Earth is getting hotter.</a:t>
            </a:r>
            <a:endParaRPr lang="en-GB" sz="5400" dirty="0">
              <a:solidFill>
                <a:schemeClr val="tx1">
                  <a:lumMod val="50000"/>
                  <a:lumOff val="50000"/>
                </a:schemeClr>
              </a:solidFill>
              <a:latin typeface="KG Second Chances Solid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19717680">
            <a:off x="-520700" y="2182505"/>
            <a:ext cx="112522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 smtClean="0">
                <a:latin typeface="KG Second Chances Sketch" panose="02000000000000000000" pitchFamily="2" charset="0"/>
              </a:rPr>
              <a:t>climate</a:t>
            </a:r>
            <a:endParaRPr lang="en-GB" sz="13800" dirty="0">
              <a:latin typeface="KG Second Chances Sketc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2371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65464" y="117000"/>
            <a:ext cx="9575072" cy="66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>
              <a:latin typeface="KG Second Chances Solid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1875"/>
          <a:stretch/>
        </p:blipFill>
        <p:spPr>
          <a:xfrm>
            <a:off x="466725" y="381000"/>
            <a:ext cx="8972550" cy="6096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66725" y="381000"/>
            <a:ext cx="8972550" cy="6096000"/>
          </a:xfrm>
          <a:prstGeom prst="rect">
            <a:avLst/>
          </a:prstGeom>
          <a:solidFill>
            <a:srgbClr val="FFFFFF">
              <a:alpha val="4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latin typeface="KG Second Chances Solid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74223" y="1720840"/>
            <a:ext cx="655755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 smtClean="0">
                <a:latin typeface="KG Second Chances Solid" panose="02000000000000000000" pitchFamily="2" charset="0"/>
              </a:rPr>
              <a:t>It measures the temperature and rain fall over several days.</a:t>
            </a:r>
            <a:endParaRPr lang="en-GB" sz="5400" dirty="0">
              <a:latin typeface="KG Second Chances Soli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5401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65464" y="117000"/>
            <a:ext cx="9575072" cy="66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>
              <a:latin typeface="KG Second Chances Solid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1875"/>
          <a:stretch/>
        </p:blipFill>
        <p:spPr>
          <a:xfrm>
            <a:off x="466725" y="381000"/>
            <a:ext cx="8972550" cy="6096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66725" y="381000"/>
            <a:ext cx="8972550" cy="6096000"/>
          </a:xfrm>
          <a:prstGeom prst="rect">
            <a:avLst/>
          </a:prstGeom>
          <a:solidFill>
            <a:srgbClr val="FFFFFF">
              <a:alpha val="4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latin typeface="KG Second Chances Solid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74223" y="1720840"/>
            <a:ext cx="655755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KG Second Chances Solid" panose="02000000000000000000" pitchFamily="2" charset="0"/>
              </a:rPr>
              <a:t>It measures the temperature and rain fall over several days.</a:t>
            </a:r>
            <a:endParaRPr lang="en-GB" sz="5400" dirty="0">
              <a:solidFill>
                <a:schemeClr val="tx1">
                  <a:lumMod val="50000"/>
                  <a:lumOff val="50000"/>
                </a:schemeClr>
              </a:solidFill>
              <a:latin typeface="KG Second Chances Solid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19717680">
            <a:off x="-520700" y="2182505"/>
            <a:ext cx="112522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 smtClean="0">
                <a:latin typeface="KG Second Chances Sketch" panose="02000000000000000000" pitchFamily="2" charset="0"/>
              </a:rPr>
              <a:t>weather</a:t>
            </a:r>
            <a:endParaRPr lang="en-GB" sz="13800" dirty="0">
              <a:latin typeface="KG Second Chances Sketc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2075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5464" y="117000"/>
            <a:ext cx="9575072" cy="66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1703" y="324079"/>
            <a:ext cx="8739051" cy="2277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799" dirty="0" smtClean="0">
                <a:latin typeface="KG Second Chances Solid" panose="02000000000000000000" pitchFamily="2" charset="0"/>
              </a:rPr>
              <a:t>DO YOU KNOW WHAT IS </a:t>
            </a:r>
          </a:p>
          <a:p>
            <a:pPr algn="ctr"/>
            <a:r>
              <a:rPr lang="en-GB" sz="2799" dirty="0" smtClean="0">
                <a:latin typeface="KG Second Chances Solid" panose="02000000000000000000" pitchFamily="2" charset="0"/>
              </a:rPr>
              <a:t>MEANT BY THE TERM WEATHER?</a:t>
            </a:r>
            <a:endParaRPr lang="en-GB" sz="600" dirty="0" smtClean="0">
              <a:latin typeface="Comic Sans MS" panose="030F0702030302020204" pitchFamily="66" charset="0"/>
            </a:endParaRPr>
          </a:p>
          <a:p>
            <a:pPr algn="ctr"/>
            <a:r>
              <a:rPr lang="en-GB" sz="1400" dirty="0" smtClean="0">
                <a:latin typeface="KG Second Chances Solid" panose="02000000000000000000" pitchFamily="2" charset="0"/>
              </a:rPr>
              <a:t>Let’s take a look!</a:t>
            </a:r>
          </a:p>
          <a:p>
            <a:pPr algn="ctr"/>
            <a:endParaRPr lang="en-GB" sz="1200" dirty="0">
              <a:latin typeface="KG Second Chances Solid" panose="02000000000000000000" pitchFamily="2" charset="0"/>
            </a:endParaRPr>
          </a:p>
          <a:p>
            <a:pPr algn="ctr"/>
            <a:r>
              <a:rPr lang="en-GB" sz="1400" dirty="0" smtClean="0">
                <a:solidFill>
                  <a:srgbClr val="F49752"/>
                </a:solidFill>
                <a:latin typeface="KG Second Chances Solid" panose="02000000000000000000" pitchFamily="2" charset="0"/>
              </a:rPr>
              <a:t>The weather is what happens in our atmosphere each day. </a:t>
            </a:r>
          </a:p>
          <a:p>
            <a:pPr algn="ctr"/>
            <a:r>
              <a:rPr lang="en-GB" sz="1400" dirty="0" smtClean="0">
                <a:solidFill>
                  <a:srgbClr val="F49752"/>
                </a:solidFill>
                <a:latin typeface="KG Second Chances Solid" panose="02000000000000000000" pitchFamily="2" charset="0"/>
              </a:rPr>
              <a:t>It is what is happening right now outside.</a:t>
            </a:r>
          </a:p>
          <a:p>
            <a:pPr algn="ctr"/>
            <a:endParaRPr lang="en-GB" sz="1200" dirty="0">
              <a:latin typeface="KG Second Chances Solid" panose="02000000000000000000" pitchFamily="2" charset="0"/>
            </a:endParaRPr>
          </a:p>
          <a:p>
            <a:pPr algn="ctr"/>
            <a:r>
              <a:rPr lang="en-GB" dirty="0" smtClean="0">
                <a:latin typeface="KG Second Chances Solid" panose="02000000000000000000" pitchFamily="2" charset="0"/>
              </a:rPr>
              <a:t>What is the weather like right now where you are?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41" r="4137"/>
          <a:stretch/>
        </p:blipFill>
        <p:spPr bwMode="auto">
          <a:xfrm>
            <a:off x="1230998" y="2854289"/>
            <a:ext cx="1872000" cy="18720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89" r="16689"/>
          <a:stretch/>
        </p:blipFill>
        <p:spPr bwMode="auto">
          <a:xfrm>
            <a:off x="3990289" y="2854289"/>
            <a:ext cx="1872000" cy="18720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/>
          <a:srcRect t="69" b="69"/>
          <a:stretch/>
        </p:blipFill>
        <p:spPr>
          <a:xfrm>
            <a:off x="5416452" y="4615054"/>
            <a:ext cx="1872000" cy="1872000"/>
          </a:xfrm>
          <a:prstGeom prst="ellipse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/>
          <a:srcRect l="16689" r="16689"/>
          <a:stretch/>
        </p:blipFill>
        <p:spPr>
          <a:xfrm>
            <a:off x="2657161" y="4670672"/>
            <a:ext cx="1872000" cy="1872000"/>
          </a:xfrm>
          <a:prstGeom prst="ellipse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/>
          <a:srcRect l="19687" r="19687"/>
          <a:stretch/>
        </p:blipFill>
        <p:spPr>
          <a:xfrm>
            <a:off x="6842615" y="2854289"/>
            <a:ext cx="1872000" cy="18720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894295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65464" y="117000"/>
            <a:ext cx="9575072" cy="66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>
              <a:latin typeface="KG Second Chances Solid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1875"/>
          <a:stretch/>
        </p:blipFill>
        <p:spPr>
          <a:xfrm>
            <a:off x="466725" y="381000"/>
            <a:ext cx="8972550" cy="6096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66725" y="381000"/>
            <a:ext cx="8972550" cy="6096000"/>
          </a:xfrm>
          <a:prstGeom prst="rect">
            <a:avLst/>
          </a:prstGeom>
          <a:solidFill>
            <a:srgbClr val="FFFFFF">
              <a:alpha val="4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latin typeface="KG Second Chances Solid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31076" y="1997839"/>
            <a:ext cx="704384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 smtClean="0">
                <a:latin typeface="KG Second Chances Solid" panose="02000000000000000000" pitchFamily="2" charset="0"/>
              </a:rPr>
              <a:t>It is rising due to the greenhouse gases.</a:t>
            </a:r>
            <a:endParaRPr lang="en-GB" sz="5400" dirty="0">
              <a:latin typeface="KG Second Chances Soli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4750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65464" y="117000"/>
            <a:ext cx="9575072" cy="66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>
              <a:latin typeface="KG Second Chances Solid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1875"/>
          <a:stretch/>
        </p:blipFill>
        <p:spPr>
          <a:xfrm>
            <a:off x="466725" y="381000"/>
            <a:ext cx="8972550" cy="6096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66725" y="381000"/>
            <a:ext cx="8972550" cy="6096000"/>
          </a:xfrm>
          <a:prstGeom prst="rect">
            <a:avLst/>
          </a:prstGeom>
          <a:solidFill>
            <a:srgbClr val="FFFFFF">
              <a:alpha val="4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latin typeface="KG Second Chances Solid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31076" y="1997839"/>
            <a:ext cx="704384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KG Second Chances Solid" panose="02000000000000000000" pitchFamily="2" charset="0"/>
              </a:rPr>
              <a:t>It is rising due to the greenhouse gases.</a:t>
            </a:r>
            <a:endParaRPr lang="en-GB" sz="5400" dirty="0">
              <a:solidFill>
                <a:schemeClr val="tx1">
                  <a:lumMod val="50000"/>
                  <a:lumOff val="50000"/>
                </a:schemeClr>
              </a:solidFill>
              <a:latin typeface="KG Second Chances Solid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19717680">
            <a:off x="-520700" y="2182505"/>
            <a:ext cx="112522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 smtClean="0">
                <a:latin typeface="KG Second Chances Sketch" panose="02000000000000000000" pitchFamily="2" charset="0"/>
              </a:rPr>
              <a:t>climate</a:t>
            </a:r>
            <a:endParaRPr lang="en-GB" sz="13800" dirty="0">
              <a:latin typeface="KG Second Chances Sketc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2533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5464" y="117000"/>
            <a:ext cx="9575072" cy="66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KG Second Chances Solid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31077" y="270842"/>
            <a:ext cx="70438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chemeClr val="accent1">
                    <a:lumMod val="50000"/>
                  </a:schemeClr>
                </a:solidFill>
                <a:latin typeface="KG Second Chances Solid" panose="02000000000000000000" pitchFamily="2" charset="0"/>
              </a:rPr>
              <a:t>IMAGE CREDITS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4445D36-D05B-6349-8F97-81CC28483D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5371158"/>
              </p:ext>
            </p:extLst>
          </p:nvPr>
        </p:nvGraphicFramePr>
        <p:xfrm>
          <a:off x="535578" y="1403917"/>
          <a:ext cx="8428119" cy="459562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66653">
                  <a:extLst>
                    <a:ext uri="{9D8B030D-6E8A-4147-A177-3AD203B41FA5}">
                      <a16:colId xmlns:a16="http://schemas.microsoft.com/office/drawing/2014/main" val="2797114442"/>
                    </a:ext>
                  </a:extLst>
                </a:gridCol>
                <a:gridCol w="2194559">
                  <a:extLst>
                    <a:ext uri="{9D8B030D-6E8A-4147-A177-3AD203B41FA5}">
                      <a16:colId xmlns:a16="http://schemas.microsoft.com/office/drawing/2014/main" val="2159196442"/>
                    </a:ext>
                  </a:extLst>
                </a:gridCol>
                <a:gridCol w="5266907">
                  <a:extLst>
                    <a:ext uri="{9D8B030D-6E8A-4147-A177-3AD203B41FA5}">
                      <a16:colId xmlns:a16="http://schemas.microsoft.com/office/drawing/2014/main" val="2857316932"/>
                    </a:ext>
                  </a:extLst>
                </a:gridCol>
              </a:tblGrid>
              <a:tr h="311572"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Slide(s)</a:t>
                      </a:r>
                      <a:endParaRPr lang="en-US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1441" marR="9144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Photo</a:t>
                      </a:r>
                      <a:endParaRPr lang="en-US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1441" marR="9144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Attribution</a:t>
                      </a:r>
                    </a:p>
                  </a:txBody>
                  <a:tcPr marL="91441" marR="9144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06762883"/>
                  </a:ext>
                </a:extLst>
              </a:tr>
              <a:tr h="281138"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  <a:endParaRPr lang="en-US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1441" marR="9144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Rain</a:t>
                      </a:r>
                      <a:endParaRPr lang="en-US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1441" marR="9144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228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By rawpixel.com</a:t>
                      </a:r>
                      <a:r>
                        <a:rPr lang="en-US" sz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via </a:t>
                      </a:r>
                      <a:r>
                        <a:rPr lang="en-US" sz="1200" baseline="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freepik</a:t>
                      </a:r>
                      <a:endParaRPr lang="en-US" sz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1441" marR="9144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33192136"/>
                  </a:ext>
                </a:extLst>
              </a:tr>
              <a:tr h="281138"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  <a:endParaRPr lang="en-US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1441" marR="9144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Sunny </a:t>
                      </a:r>
                      <a:endParaRPr lang="en-US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1441" marR="9144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6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By </a:t>
                      </a:r>
                      <a:r>
                        <a:rPr lang="en-GB" sz="1200" b="0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evening_tao</a:t>
                      </a:r>
                      <a:r>
                        <a:rPr lang="en-US" sz="12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via </a:t>
                      </a:r>
                      <a:r>
                        <a:rPr lang="en-US" sz="1200" b="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freepik</a:t>
                      </a:r>
                      <a:endParaRPr lang="en-US" sz="1200" b="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1441" marR="9144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70637694"/>
                  </a:ext>
                </a:extLst>
              </a:tr>
              <a:tr h="281138"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  <a:endParaRPr lang="en-US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1441" marR="9144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Cloudy </a:t>
                      </a:r>
                      <a:endParaRPr lang="en-US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1441" marR="9144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6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By </a:t>
                      </a:r>
                      <a:r>
                        <a:rPr lang="en-US" sz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freestockcenter</a:t>
                      </a:r>
                      <a:r>
                        <a:rPr lang="en-US" sz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via </a:t>
                      </a:r>
                      <a:r>
                        <a:rPr lang="en-US" sz="1200" baseline="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freepik</a:t>
                      </a:r>
                      <a:endParaRPr lang="en-US" sz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1441" marR="9144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03521373"/>
                  </a:ext>
                </a:extLst>
              </a:tr>
              <a:tr h="281138"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  <a:endParaRPr lang="en-US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1441" marR="9144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Storm</a:t>
                      </a:r>
                      <a:r>
                        <a:rPr lang="en-US" sz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endParaRPr lang="en-US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1441" marR="9144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6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By </a:t>
                      </a:r>
                      <a:r>
                        <a:rPr lang="en-US" sz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pezibear</a:t>
                      </a:r>
                      <a:r>
                        <a:rPr lang="en-US" sz="1200" b="0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via </a:t>
                      </a:r>
                      <a:r>
                        <a:rPr lang="en-US" sz="1200" b="0" u="none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Pixabay</a:t>
                      </a:r>
                      <a:endParaRPr lang="en-US" sz="1200" b="0" u="none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1441" marR="9144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62469997"/>
                  </a:ext>
                </a:extLst>
              </a:tr>
              <a:tr h="281138"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  <a:endParaRPr lang="en-US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1441" marR="9144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Snow</a:t>
                      </a:r>
                      <a:endParaRPr lang="en-US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1441" marR="9144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6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By janeb13</a:t>
                      </a:r>
                      <a:r>
                        <a:rPr lang="en-US" sz="1200" b="0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via </a:t>
                      </a:r>
                      <a:r>
                        <a:rPr lang="en-US" sz="1200" b="0" u="none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Pixabay</a:t>
                      </a:r>
                      <a:endParaRPr lang="en-US" sz="1200" b="0" u="none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1441" marR="9144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46487979"/>
                  </a:ext>
                </a:extLst>
              </a:tr>
              <a:tr h="281138"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  <a:endParaRPr lang="en-US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1441" marR="9144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Climates</a:t>
                      </a:r>
                      <a:endParaRPr lang="en-US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1441" marR="9144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6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By </a:t>
                      </a:r>
                      <a:r>
                        <a:rPr lang="en-US" sz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macrovector</a:t>
                      </a:r>
                      <a:r>
                        <a:rPr lang="en-US" sz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via </a:t>
                      </a:r>
                      <a:r>
                        <a:rPr lang="en-US" sz="1200" baseline="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freepik</a:t>
                      </a:r>
                      <a:endParaRPr lang="en-US" sz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1441" marR="9144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1551366"/>
                  </a:ext>
                </a:extLst>
              </a:tr>
              <a:tr h="281138"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4/5</a:t>
                      </a:r>
                      <a:endParaRPr lang="en-US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1441" marR="9144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228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Tropical </a:t>
                      </a:r>
                      <a:endParaRPr lang="en-US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1441" marR="9144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228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By </a:t>
                      </a:r>
                      <a:r>
                        <a:rPr lang="en-GB" sz="1200" b="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12019</a:t>
                      </a:r>
                      <a:r>
                        <a:rPr lang="en-US" sz="12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via </a:t>
                      </a:r>
                      <a:r>
                        <a:rPr lang="en-US" sz="1200" b="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Pixabay</a:t>
                      </a:r>
                      <a:endParaRPr lang="en-US" sz="1200" b="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1441" marR="9144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44611327"/>
                  </a:ext>
                </a:extLst>
              </a:tr>
              <a:tr h="281138"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4/5</a:t>
                      </a:r>
                      <a:endParaRPr lang="en-US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1441" marR="9144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228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Desert</a:t>
                      </a:r>
                      <a:endParaRPr lang="en-US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1441" marR="9144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228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By </a:t>
                      </a:r>
                      <a:r>
                        <a:rPr lang="en-US" sz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jbauer-fotographie</a:t>
                      </a:r>
                      <a:r>
                        <a:rPr lang="en-US" sz="1200" b="0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via </a:t>
                      </a:r>
                      <a:r>
                        <a:rPr lang="en-US" sz="1200" b="0" u="none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Pixabay</a:t>
                      </a:r>
                      <a:endParaRPr lang="en-US" sz="1200" b="0" u="none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1441" marR="9144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60504391"/>
                  </a:ext>
                </a:extLst>
              </a:tr>
              <a:tr h="290707"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4/5</a:t>
                      </a:r>
                      <a:endParaRPr lang="en-US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1441" marR="9144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228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Countryside</a:t>
                      </a:r>
                      <a:endParaRPr lang="en-US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1441" marR="9144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228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By </a:t>
                      </a:r>
                      <a:r>
                        <a:rPr lang="en-GB" sz="1200" b="0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TimHill</a:t>
                      </a:r>
                      <a:r>
                        <a:rPr lang="en-US" sz="12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via </a:t>
                      </a:r>
                      <a:r>
                        <a:rPr lang="en-US" sz="1200" b="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Pixabay</a:t>
                      </a:r>
                      <a:endParaRPr lang="en-US" sz="1200" b="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1441" marR="9144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89193727"/>
                  </a:ext>
                </a:extLst>
              </a:tr>
              <a:tr h="290707"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4/5</a:t>
                      </a:r>
                      <a:endParaRPr lang="en-US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1441" marR="9144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228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Canada</a:t>
                      </a:r>
                      <a:endParaRPr lang="en-US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1441" marR="9144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228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By </a:t>
                      </a:r>
                      <a:r>
                        <a:rPr lang="en-GB" sz="1200" b="0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JamesWheeler</a:t>
                      </a:r>
                      <a:r>
                        <a:rPr lang="en-US" sz="12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via </a:t>
                      </a:r>
                      <a:r>
                        <a:rPr lang="en-US" sz="1200" b="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Pixabay</a:t>
                      </a:r>
                      <a:endParaRPr lang="en-US" sz="1200" b="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1441" marR="9144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55022767"/>
                  </a:ext>
                </a:extLst>
              </a:tr>
              <a:tr h="290707"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4/5</a:t>
                      </a:r>
                      <a:endParaRPr lang="en-US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1441" marR="9144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228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Polar </a:t>
                      </a:r>
                      <a:endParaRPr lang="en-US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1441" marR="9144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228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By </a:t>
                      </a:r>
                      <a:r>
                        <a:rPr lang="en-GB" sz="1200" b="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358611</a:t>
                      </a:r>
                      <a:r>
                        <a:rPr lang="en-US" sz="12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via </a:t>
                      </a:r>
                      <a:r>
                        <a:rPr lang="en-US" sz="1200" b="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Pixabay</a:t>
                      </a:r>
                      <a:endParaRPr lang="en-US" sz="1200" b="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1441" marR="9144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77168633"/>
                  </a:ext>
                </a:extLst>
              </a:tr>
              <a:tr h="290707"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8-21</a:t>
                      </a:r>
                      <a:endParaRPr lang="en-US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1441" marR="9144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228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Wellingtons</a:t>
                      </a:r>
                      <a:endParaRPr lang="en-US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1441" marR="9144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228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By </a:t>
                      </a:r>
                      <a:r>
                        <a:rPr lang="en-US" sz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JillWellington</a:t>
                      </a:r>
                      <a:r>
                        <a:rPr lang="en-US" sz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2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via </a:t>
                      </a:r>
                      <a:r>
                        <a:rPr lang="en-US" sz="1200" b="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Pixabay</a:t>
                      </a:r>
                      <a:endParaRPr lang="en-US" sz="1200" b="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1441" marR="9144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26884785"/>
                  </a:ext>
                </a:extLst>
              </a:tr>
              <a:tr h="290707">
                <a:tc>
                  <a:txBody>
                    <a:bodyPr/>
                    <a:lstStyle/>
                    <a:p>
                      <a:pPr algn="l"/>
                      <a:endParaRPr lang="en-US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1441" marR="9144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228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1441" marR="9144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228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1441" marR="9144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01014610"/>
                  </a:ext>
                </a:extLst>
              </a:tr>
              <a:tr h="290707">
                <a:tc>
                  <a:txBody>
                    <a:bodyPr/>
                    <a:lstStyle/>
                    <a:p>
                      <a:pPr algn="l"/>
                      <a:endParaRPr lang="en-US" sz="120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1441" marR="9144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228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1441" marR="9144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228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1441" marR="9144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64702423"/>
                  </a:ext>
                </a:extLst>
              </a:tr>
              <a:tr h="290707">
                <a:tc>
                  <a:txBody>
                    <a:bodyPr/>
                    <a:lstStyle/>
                    <a:p>
                      <a:pPr algn="l"/>
                      <a:endParaRPr lang="en-US" sz="120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1441" marR="9144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228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1441" marR="9144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228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1441" marR="9144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256477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6746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2077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5464" y="103938"/>
            <a:ext cx="9575072" cy="66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31076" y="512495"/>
            <a:ext cx="7043846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KG Second Chances Solid" panose="02000000000000000000" pitchFamily="2" charset="0"/>
              </a:rPr>
              <a:t>BUT WHAT </a:t>
            </a:r>
            <a:r>
              <a:rPr lang="en-GB" sz="3200" dirty="0">
                <a:latin typeface="KG Second Chances Solid" panose="02000000000000000000" pitchFamily="2" charset="0"/>
              </a:rPr>
              <a:t>IS CLIMATE</a:t>
            </a:r>
            <a:r>
              <a:rPr lang="en-GB" sz="3200" dirty="0" smtClean="0">
                <a:latin typeface="KG Second Chances Solid" panose="02000000000000000000" pitchFamily="2" charset="0"/>
              </a:rPr>
              <a:t>?</a:t>
            </a:r>
          </a:p>
          <a:p>
            <a:pPr algn="ctr"/>
            <a:endParaRPr lang="en-GB" sz="1400" dirty="0">
              <a:solidFill>
                <a:srgbClr val="F49752"/>
              </a:solidFill>
              <a:latin typeface="KG Second Chances Solid" panose="02000000000000000000" pitchFamily="2" charset="0"/>
            </a:endParaRPr>
          </a:p>
          <a:p>
            <a:pPr algn="ctr"/>
            <a:r>
              <a:rPr lang="en-GB" dirty="0" smtClean="0">
                <a:solidFill>
                  <a:srgbClr val="F49752"/>
                </a:solidFill>
                <a:latin typeface="KG Second Chances Solid" panose="02000000000000000000" pitchFamily="2" charset="0"/>
              </a:rPr>
              <a:t>The climate is the pattern of weather over a long period of time in a specific place. </a:t>
            </a:r>
          </a:p>
          <a:p>
            <a:pPr algn="ctr"/>
            <a:endParaRPr lang="en-GB" dirty="0">
              <a:solidFill>
                <a:srgbClr val="F49752"/>
              </a:solidFill>
              <a:latin typeface="KG Second Chances Solid" panose="02000000000000000000" pitchFamily="2" charset="0"/>
            </a:endParaRPr>
          </a:p>
          <a:p>
            <a:pPr algn="ctr"/>
            <a:r>
              <a:rPr lang="en-GB" dirty="0" smtClean="0">
                <a:solidFill>
                  <a:srgbClr val="F49752"/>
                </a:solidFill>
                <a:latin typeface="KG Second Chances Solid" panose="02000000000000000000" pitchFamily="2" charset="0"/>
              </a:rPr>
              <a:t>The weather in a place can change minute by minute but the climate takes years to change.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09667" y="5944478"/>
            <a:ext cx="728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KG Second Chances Solid" panose="02000000000000000000" pitchFamily="2" charset="0"/>
              </a:rPr>
              <a:t>What is the climate like in the country where you live in?</a:t>
            </a:r>
            <a:endParaRPr lang="en-GB" dirty="0">
              <a:latin typeface="KG Second Chances Solid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379" y="2843938"/>
            <a:ext cx="8059240" cy="2686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3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5464" y="117000"/>
            <a:ext cx="9575072" cy="66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98123" y="368119"/>
            <a:ext cx="7509753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latin typeface="KG Second Chances Solid" panose="02000000000000000000" pitchFamily="2" charset="0"/>
              </a:rPr>
              <a:t>CAN YOU NAME ALL THE </a:t>
            </a:r>
          </a:p>
          <a:p>
            <a:pPr algn="ctr"/>
            <a:r>
              <a:rPr lang="en-GB" sz="2800" dirty="0" smtClean="0">
                <a:latin typeface="KG Second Chances Solid" panose="02000000000000000000" pitchFamily="2" charset="0"/>
              </a:rPr>
              <a:t>DIFFERENT TYPES OF CLIMATES? </a:t>
            </a:r>
          </a:p>
          <a:p>
            <a:pPr algn="ctr"/>
            <a:endParaRPr lang="en-GB" sz="500" dirty="0" smtClean="0">
              <a:latin typeface="KG Second Chances Solid" panose="02000000000000000000" pitchFamily="2" charset="0"/>
            </a:endParaRPr>
          </a:p>
          <a:p>
            <a:pPr algn="ctr"/>
            <a:r>
              <a:rPr lang="en-GB" sz="1600" dirty="0" smtClean="0">
                <a:solidFill>
                  <a:srgbClr val="F49752"/>
                </a:solidFill>
                <a:latin typeface="KG Second Chances Solid" panose="02000000000000000000" pitchFamily="2" charset="0"/>
              </a:rPr>
              <a:t>Different countries have different climates depending on </a:t>
            </a:r>
          </a:p>
          <a:p>
            <a:pPr algn="ctr"/>
            <a:r>
              <a:rPr lang="en-GB" sz="1600" dirty="0" smtClean="0">
                <a:solidFill>
                  <a:srgbClr val="F49752"/>
                </a:solidFill>
                <a:latin typeface="KG Second Chances Solid" panose="02000000000000000000" pitchFamily="2" charset="0"/>
              </a:rPr>
              <a:t>where the country is in relation to the sun and the oceans. </a:t>
            </a:r>
          </a:p>
        </p:txBody>
      </p:sp>
      <p:pic>
        <p:nvPicPr>
          <p:cNvPr id="2050" name="Picture 2" descr="Maldives, Tropics, Tropical, Aerial View, Vacation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" r="43774"/>
          <a:stretch/>
        </p:blipFill>
        <p:spPr bwMode="auto">
          <a:xfrm>
            <a:off x="1057362" y="2242854"/>
            <a:ext cx="2088000" cy="20880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esert, Sand, Dry, Dune, Barren, Travel, Climat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4" t="149" r="32420" b="-149"/>
          <a:stretch/>
        </p:blipFill>
        <p:spPr bwMode="auto">
          <a:xfrm>
            <a:off x="5260598" y="4276268"/>
            <a:ext cx="2088000" cy="20880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Malham Cove, Stone Wall, Yorkshire Dales, Nature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43" t="1081" r="9107" b="-1081"/>
          <a:stretch/>
        </p:blipFill>
        <p:spPr bwMode="auto">
          <a:xfrm>
            <a:off x="6575944" y="2242854"/>
            <a:ext cx="2088000" cy="20880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Alberta, Canada, Lake, Mountains, Banff, Beautiful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18" r="19990"/>
          <a:stretch/>
        </p:blipFill>
        <p:spPr bwMode="auto">
          <a:xfrm>
            <a:off x="2481229" y="4276268"/>
            <a:ext cx="2088000" cy="20880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Iceberg, Antarctica, Polar, Ice, Sea, Scenery, Cold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86" t="-98" r="11276" b="98"/>
          <a:stretch/>
        </p:blipFill>
        <p:spPr bwMode="auto">
          <a:xfrm>
            <a:off x="3816653" y="2224799"/>
            <a:ext cx="2088000" cy="20880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2038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5464" y="117000"/>
            <a:ext cx="9575072" cy="66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98123" y="368119"/>
            <a:ext cx="7509753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latin typeface="KG Second Chances Solid" panose="02000000000000000000" pitchFamily="2" charset="0"/>
              </a:rPr>
              <a:t>CAN YOU NAME ALL THE </a:t>
            </a:r>
          </a:p>
          <a:p>
            <a:pPr algn="ctr"/>
            <a:r>
              <a:rPr lang="en-GB" sz="2800" dirty="0" smtClean="0">
                <a:latin typeface="KG Second Chances Solid" panose="02000000000000000000" pitchFamily="2" charset="0"/>
              </a:rPr>
              <a:t>DIFFERENT TYPES OF CLIMATES? </a:t>
            </a:r>
          </a:p>
          <a:p>
            <a:pPr algn="ctr"/>
            <a:endParaRPr lang="en-GB" sz="500" dirty="0" smtClean="0">
              <a:latin typeface="KG Second Chances Solid" panose="02000000000000000000" pitchFamily="2" charset="0"/>
            </a:endParaRPr>
          </a:p>
          <a:p>
            <a:pPr algn="ctr"/>
            <a:r>
              <a:rPr lang="en-GB" sz="1600" dirty="0" smtClean="0">
                <a:solidFill>
                  <a:srgbClr val="F49752"/>
                </a:solidFill>
                <a:latin typeface="KG Second Chances Solid" panose="02000000000000000000" pitchFamily="2" charset="0"/>
              </a:rPr>
              <a:t>Different countries have different climates depending on </a:t>
            </a:r>
          </a:p>
          <a:p>
            <a:pPr algn="ctr"/>
            <a:r>
              <a:rPr lang="en-GB" sz="1600" dirty="0" smtClean="0">
                <a:solidFill>
                  <a:srgbClr val="F49752"/>
                </a:solidFill>
                <a:latin typeface="KG Second Chances Solid" panose="02000000000000000000" pitchFamily="2" charset="0"/>
              </a:rPr>
              <a:t>where the country is in relation to the sun and the oceans.</a:t>
            </a:r>
            <a:endParaRPr lang="en-GB" sz="1600" dirty="0" smtClean="0">
              <a:solidFill>
                <a:schemeClr val="accent6">
                  <a:lumMod val="75000"/>
                </a:schemeClr>
              </a:solidFill>
              <a:latin typeface="KG Second Chances Solid" panose="02000000000000000000" pitchFamily="2" charset="0"/>
            </a:endParaRPr>
          </a:p>
        </p:txBody>
      </p:sp>
      <p:pic>
        <p:nvPicPr>
          <p:cNvPr id="2050" name="Picture 2" descr="Maldives, Tropics, Tropical, Aerial View, Vacation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" r="43774"/>
          <a:stretch/>
        </p:blipFill>
        <p:spPr bwMode="auto">
          <a:xfrm>
            <a:off x="1057362" y="2242854"/>
            <a:ext cx="2088000" cy="20880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esert, Sand, Dry, Dune, Barren, Travel, Climat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4" t="149" r="32420" b="-149"/>
          <a:stretch/>
        </p:blipFill>
        <p:spPr bwMode="auto">
          <a:xfrm>
            <a:off x="5260598" y="4276268"/>
            <a:ext cx="2088000" cy="20880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Malham Cove, Stone Wall, Yorkshire Dales, Nature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43" t="1081" r="9107" b="-1081"/>
          <a:stretch/>
        </p:blipFill>
        <p:spPr bwMode="auto">
          <a:xfrm>
            <a:off x="6575944" y="2242854"/>
            <a:ext cx="2088000" cy="20880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Alberta, Canada, Lake, Mountains, Banff, Beautiful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18" r="19990"/>
          <a:stretch/>
        </p:blipFill>
        <p:spPr bwMode="auto">
          <a:xfrm>
            <a:off x="2481229" y="4276268"/>
            <a:ext cx="2088000" cy="20880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Iceberg, Antarctica, Polar, Ice, Sea, Scenery, Cold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86" t="-98" r="11276" b="98"/>
          <a:stretch/>
        </p:blipFill>
        <p:spPr bwMode="auto">
          <a:xfrm>
            <a:off x="3816653" y="2224799"/>
            <a:ext cx="2088000" cy="20880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809016" y="2083077"/>
            <a:ext cx="8287966" cy="4495553"/>
          </a:xfrm>
          <a:prstGeom prst="rect">
            <a:avLst/>
          </a:prstGeom>
          <a:solidFill>
            <a:srgbClr val="FFFFFF">
              <a:alpha val="4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814516" y="3012287"/>
            <a:ext cx="25759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latin typeface="KG Second Chances Sketch" panose="02000000000000000000" pitchFamily="2" charset="0"/>
              </a:rPr>
              <a:t>tropical</a:t>
            </a:r>
            <a:endParaRPr lang="en-GB" dirty="0" smtClean="0">
              <a:solidFill>
                <a:schemeClr val="accent6">
                  <a:lumMod val="75000"/>
                </a:schemeClr>
              </a:solidFill>
              <a:latin typeface="KG Second Chances Sketch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72698" y="2970909"/>
            <a:ext cx="25759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latin typeface="KG Second Chances Sketch" panose="02000000000000000000" pitchFamily="2" charset="0"/>
              </a:rPr>
              <a:t>polar</a:t>
            </a:r>
            <a:endParaRPr lang="en-GB" dirty="0" smtClean="0">
              <a:solidFill>
                <a:schemeClr val="accent6">
                  <a:lumMod val="75000"/>
                </a:schemeClr>
              </a:solidFill>
              <a:latin typeface="KG Second Chances Sketch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31989" y="3012287"/>
            <a:ext cx="2575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KG Second Chances Sketch" panose="02000000000000000000" pitchFamily="2" charset="0"/>
              </a:rPr>
              <a:t>temperate</a:t>
            </a:r>
            <a:endParaRPr lang="en-GB" sz="2800" dirty="0">
              <a:solidFill>
                <a:schemeClr val="accent6">
                  <a:lumMod val="75000"/>
                </a:schemeClr>
              </a:solidFill>
              <a:latin typeface="KG Second Chances Sketch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37274" y="5116728"/>
            <a:ext cx="2575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KG Second Chances Sketch" panose="02000000000000000000" pitchFamily="2" charset="0"/>
              </a:rPr>
              <a:t>continental</a:t>
            </a:r>
            <a:endParaRPr lang="en-GB" sz="2400" dirty="0" smtClean="0">
              <a:solidFill>
                <a:schemeClr val="accent6">
                  <a:lumMod val="75000"/>
                </a:schemeClr>
              </a:solidFill>
              <a:latin typeface="KG Second Chances Sketch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16643" y="5055173"/>
            <a:ext cx="25759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latin typeface="KG Second Chances Sketch" panose="02000000000000000000" pitchFamily="2" charset="0"/>
              </a:rPr>
              <a:t>dry</a:t>
            </a:r>
            <a:endParaRPr lang="en-GB" dirty="0" smtClean="0">
              <a:solidFill>
                <a:schemeClr val="accent6">
                  <a:lumMod val="75000"/>
                </a:schemeClr>
              </a:solidFill>
              <a:latin typeface="KG Second Chances Sketc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8074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5464" y="117000"/>
            <a:ext cx="9575072" cy="66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latin typeface="KG Second Chances Solid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59359" y="322592"/>
            <a:ext cx="79872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KG Second Chances Solid" panose="02000000000000000000" pitchFamily="2" charset="0"/>
              </a:rPr>
              <a:t>WHY IS THE CLIMATE CHANGING?</a:t>
            </a:r>
          </a:p>
          <a:p>
            <a:pPr algn="ctr"/>
            <a:endParaRPr lang="en-GB" sz="1000" dirty="0">
              <a:solidFill>
                <a:srgbClr val="F49752"/>
              </a:solidFill>
              <a:latin typeface="KG Second Chances Solid" panose="02000000000000000000" pitchFamily="2" charset="0"/>
            </a:endParaRPr>
          </a:p>
          <a:p>
            <a:pPr algn="ctr"/>
            <a:r>
              <a:rPr lang="en-GB" dirty="0" smtClean="0">
                <a:solidFill>
                  <a:srgbClr val="F49752"/>
                </a:solidFill>
                <a:latin typeface="KG Second Chances Solid" panose="02000000000000000000" pitchFamily="2" charset="0"/>
              </a:rPr>
              <a:t>Watch the </a:t>
            </a:r>
            <a:r>
              <a:rPr lang="en-GB" dirty="0" smtClean="0">
                <a:solidFill>
                  <a:srgbClr val="F49752"/>
                </a:solidFill>
                <a:latin typeface="KG Second Chances Solid" panose="02000000000000000000" pitchFamily="2" charset="0"/>
                <a:hlinkClick r:id="rId3"/>
              </a:rPr>
              <a:t>video</a:t>
            </a:r>
            <a:r>
              <a:rPr lang="en-GB" dirty="0" smtClean="0">
                <a:solidFill>
                  <a:srgbClr val="F49752"/>
                </a:solidFill>
                <a:latin typeface="KG Second Chances Solid" panose="02000000000000000000" pitchFamily="2" charset="0"/>
              </a:rPr>
              <a:t> to find out all about climate change.</a:t>
            </a:r>
            <a:endParaRPr lang="en-GB" dirty="0">
              <a:solidFill>
                <a:srgbClr val="F49752"/>
              </a:solidFill>
              <a:latin typeface="KG Second Chances Solid" panose="02000000000000000000" pitchFamily="2" charset="0"/>
            </a:endParaRPr>
          </a:p>
        </p:txBody>
      </p:sp>
      <p:pic>
        <p:nvPicPr>
          <p:cNvPr id="4" name="xcK2jbwejhU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20374" y="1445373"/>
            <a:ext cx="9103453" cy="5120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997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65464" y="117000"/>
            <a:ext cx="9575072" cy="66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latin typeface="KG Second Chances Solid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64097" y="1505396"/>
            <a:ext cx="777780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latin typeface="KG Second Chances Solid" panose="02000000000000000000" pitchFamily="2" charset="0"/>
              </a:rPr>
              <a:t>Climate or Weather Quiz</a:t>
            </a:r>
          </a:p>
          <a:p>
            <a:pPr algn="ctr"/>
            <a:endParaRPr lang="en-GB" sz="1600" dirty="0">
              <a:solidFill>
                <a:srgbClr val="F49752"/>
              </a:solidFill>
              <a:latin typeface="KG Second Chances Solid" panose="02000000000000000000" pitchFamily="2" charset="0"/>
            </a:endParaRPr>
          </a:p>
          <a:p>
            <a:pPr algn="ctr"/>
            <a:r>
              <a:rPr lang="en-GB" sz="2800" dirty="0">
                <a:solidFill>
                  <a:srgbClr val="F49752"/>
                </a:solidFill>
                <a:latin typeface="KG Second Chances Solid" panose="02000000000000000000" pitchFamily="2" charset="0"/>
              </a:rPr>
              <a:t>It’s time to test your </a:t>
            </a:r>
            <a:r>
              <a:rPr lang="en-GB" sz="2800" dirty="0" smtClean="0">
                <a:solidFill>
                  <a:srgbClr val="F49752"/>
                </a:solidFill>
                <a:latin typeface="KG Second Chances Solid" panose="02000000000000000000" pitchFamily="2" charset="0"/>
              </a:rPr>
              <a:t>knowledge</a:t>
            </a:r>
          </a:p>
          <a:p>
            <a:pPr algn="ctr"/>
            <a:r>
              <a:rPr lang="en-GB" sz="2800" dirty="0" smtClean="0">
                <a:solidFill>
                  <a:srgbClr val="F49752"/>
                </a:solidFill>
                <a:latin typeface="KG Second Chances Solid" panose="02000000000000000000" pitchFamily="2" charset="0"/>
              </a:rPr>
              <a:t>of climate change!</a:t>
            </a:r>
          </a:p>
          <a:p>
            <a:pPr algn="ctr"/>
            <a:endParaRPr lang="en-GB" sz="2800" dirty="0">
              <a:solidFill>
                <a:srgbClr val="F49752"/>
              </a:solidFill>
              <a:latin typeface="KG Second Chances Solid" panose="02000000000000000000" pitchFamily="2" charset="0"/>
            </a:endParaRPr>
          </a:p>
          <a:p>
            <a:pPr algn="ctr"/>
            <a:r>
              <a:rPr lang="en-GB" sz="2800" dirty="0" smtClean="0">
                <a:solidFill>
                  <a:srgbClr val="F49752"/>
                </a:solidFill>
                <a:latin typeface="KG Second Chances Solid" panose="02000000000000000000" pitchFamily="2" charset="0"/>
              </a:rPr>
              <a:t>Do you think each of the statements is about weather or climate?</a:t>
            </a:r>
          </a:p>
          <a:p>
            <a:pPr algn="ctr"/>
            <a:endParaRPr lang="en-GB" sz="1600" dirty="0" smtClean="0">
              <a:latin typeface="KG Second Chances Solid" panose="02000000000000000000" pitchFamily="2" charset="0"/>
            </a:endParaRPr>
          </a:p>
          <a:p>
            <a:pPr algn="ctr"/>
            <a:endParaRPr lang="en-GB" sz="1600" dirty="0">
              <a:latin typeface="KG Second Chances Solid" panose="02000000000000000000" pitchFamily="2" charset="0"/>
            </a:endParaRPr>
          </a:p>
          <a:p>
            <a:pPr algn="ctr"/>
            <a:r>
              <a:rPr lang="en-GB" sz="1600" dirty="0" smtClean="0">
                <a:latin typeface="KG Second Chances Solid" panose="02000000000000000000" pitchFamily="2" charset="0"/>
              </a:rPr>
              <a:t>Remember that weather can change minute </a:t>
            </a:r>
          </a:p>
          <a:p>
            <a:pPr algn="ctr"/>
            <a:r>
              <a:rPr lang="en-GB" sz="1600" dirty="0" smtClean="0">
                <a:latin typeface="KG Second Chances Solid" panose="02000000000000000000" pitchFamily="2" charset="0"/>
              </a:rPr>
              <a:t>by minute and the climate takes years to change. </a:t>
            </a:r>
            <a:endParaRPr lang="en-GB" sz="1600" dirty="0">
              <a:latin typeface="KG Second Chances Soli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5064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65464" y="117000"/>
            <a:ext cx="9575072" cy="66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1875"/>
          <a:stretch/>
        </p:blipFill>
        <p:spPr>
          <a:xfrm>
            <a:off x="466725" y="381000"/>
            <a:ext cx="8972550" cy="6096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66725" y="381000"/>
            <a:ext cx="8972550" cy="6096000"/>
          </a:xfrm>
          <a:prstGeom prst="rect">
            <a:avLst/>
          </a:prstGeom>
          <a:solidFill>
            <a:srgbClr val="FFFFFF">
              <a:alpha val="4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1431076" y="1997839"/>
            <a:ext cx="704384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 smtClean="0">
                <a:latin typeface="KG Second Chances Solid" panose="02000000000000000000" pitchFamily="2" charset="0"/>
              </a:rPr>
              <a:t>If it is sunny at the weekend, you can go to the park.</a:t>
            </a:r>
            <a:endParaRPr lang="en-GB" sz="5400" dirty="0">
              <a:latin typeface="KG Second Chances Soli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6706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65464" y="117000"/>
            <a:ext cx="9575072" cy="66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1875"/>
          <a:stretch/>
        </p:blipFill>
        <p:spPr>
          <a:xfrm>
            <a:off x="466725" y="381000"/>
            <a:ext cx="8972550" cy="6096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66725" y="381000"/>
            <a:ext cx="8972550" cy="6096000"/>
          </a:xfrm>
          <a:prstGeom prst="rect">
            <a:avLst/>
          </a:prstGeom>
          <a:solidFill>
            <a:srgbClr val="FFFFFF">
              <a:alpha val="4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1431076" y="1997839"/>
            <a:ext cx="704384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KG Second Chances Solid" panose="02000000000000000000" pitchFamily="2" charset="0"/>
              </a:rPr>
              <a:t>If it is sunny at the weekend, you can go to the park.</a:t>
            </a:r>
            <a:endParaRPr lang="en-GB" sz="5400" dirty="0">
              <a:solidFill>
                <a:schemeClr val="tx1">
                  <a:lumMod val="50000"/>
                  <a:lumOff val="50000"/>
                </a:schemeClr>
              </a:solidFill>
              <a:latin typeface="KG Second Chances Solid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19717680">
            <a:off x="-520700" y="2182505"/>
            <a:ext cx="112522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 smtClean="0">
                <a:latin typeface="KG Second Chances Sketch" panose="02000000000000000000" pitchFamily="2" charset="0"/>
              </a:rPr>
              <a:t>weather</a:t>
            </a:r>
            <a:endParaRPr lang="en-GB" sz="13800" dirty="0">
              <a:latin typeface="KG Second Chances Sketc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1858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2275</TotalTime>
  <Words>452</Words>
  <Application>Microsoft Office PowerPoint</Application>
  <PresentationFormat>A4 Paper (210x297 mm)</PresentationFormat>
  <Paragraphs>104</Paragraphs>
  <Slides>23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Comic Sans MS</vt:lpstr>
      <vt:lpstr>Century Gothic</vt:lpstr>
      <vt:lpstr>KG Second Chances Sketch</vt:lpstr>
      <vt:lpstr>Arial</vt:lpstr>
      <vt:lpstr>KG Second Chances Solid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Allyce</dc:creator>
  <cp:lastModifiedBy>Allyce</cp:lastModifiedBy>
  <cp:revision>86</cp:revision>
  <dcterms:created xsi:type="dcterms:W3CDTF">2021-11-02T19:40:07Z</dcterms:created>
  <dcterms:modified xsi:type="dcterms:W3CDTF">2023-12-17T08:42:15Z</dcterms:modified>
</cp:coreProperties>
</file>