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Lst>
  <p:sldIdLst>
    <p:sldId id="256" r:id="rId2"/>
    <p:sldId id="288" r:id="rId3"/>
    <p:sldId id="289" r:id="rId4"/>
    <p:sldId id="287" r:id="rId5"/>
    <p:sldId id="290" r:id="rId6"/>
    <p:sldId id="291" r:id="rId7"/>
    <p:sldId id="292" r:id="rId8"/>
    <p:sldId id="297" r:id="rId9"/>
    <p:sldId id="293" r:id="rId10"/>
    <p:sldId id="294" r:id="rId11"/>
    <p:sldId id="295" r:id="rId12"/>
    <p:sldId id="296" r:id="rId13"/>
    <p:sldId id="257" r:id="rId14"/>
  </p:sldIdLst>
  <p:sldSz cx="9906000" cy="6858000" type="A4"/>
  <p:notesSz cx="6858000" cy="9144000"/>
  <p:embeddedFontLst>
    <p:embeddedFont>
      <p:font typeface="Century Gothic" panose="020B0502020202020204" pitchFamily="34" charset="0"/>
      <p:regular r:id="rId15"/>
      <p:bold r:id="rId16"/>
      <p:italic r:id="rId17"/>
      <p:boldItalic r:id="rId18"/>
    </p:embeddedFont>
    <p:embeddedFont>
      <p:font typeface="KG Second Chances Sketch" panose="02000000000000000000" pitchFamily="2" charset="0"/>
      <p:regular r:id="rId19"/>
    </p:embeddedFont>
    <p:embeddedFont>
      <p:font typeface="KG Second Chances Solid" panose="02000000000000000000" pitchFamily="2" charset="0"/>
      <p:regular r:id="rId20"/>
    </p:embeddedFont>
    <p:embeddedFont>
      <p:font typeface="Calibri" panose="020F0502020204030204" pitchFamily="34" charset="0"/>
      <p:regular r:id="rId21"/>
      <p:bold r:id="rId22"/>
      <p:italic r:id="rId23"/>
      <p:boldItalic r:id="rId24"/>
    </p:embeddedFont>
    <p:embeddedFont>
      <p:font typeface="Calibri Light" panose="020F0302020204030204" pitchFamily="34" charset="0"/>
      <p:regular r:id="rId25"/>
      <p:italic r:id="rId2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49752"/>
    <a:srgbClr val="FFFFFF"/>
    <a:srgbClr val="87BF61"/>
    <a:srgbClr val="6A8F49"/>
    <a:srgbClr val="B7CA4C"/>
    <a:srgbClr val="32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118" autoAdjust="0"/>
    <p:restoredTop sz="94660"/>
  </p:normalViewPr>
  <p:slideViewPr>
    <p:cSldViewPr snapToGrid="0">
      <p:cViewPr varScale="1">
        <p:scale>
          <a:sx n="70" d="100"/>
          <a:sy n="70" d="100"/>
        </p:scale>
        <p:origin x="990"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4.fntdata"/><Relationship Id="rId26" Type="http://schemas.openxmlformats.org/officeDocument/2006/relationships/font" Target="fonts/font12.fntdata"/><Relationship Id="rId3" Type="http://schemas.openxmlformats.org/officeDocument/2006/relationships/slide" Target="slides/slide2.xml"/><Relationship Id="rId21" Type="http://schemas.openxmlformats.org/officeDocument/2006/relationships/font" Target="fonts/font7.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5" Type="http://schemas.openxmlformats.org/officeDocument/2006/relationships/font" Target="fonts/font11.fntdata"/><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font" Target="fonts/font6.fntdata"/><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0.fntdata"/><Relationship Id="rId5" Type="http://schemas.openxmlformats.org/officeDocument/2006/relationships/slide" Target="slides/slide4.xml"/><Relationship Id="rId15" Type="http://schemas.openxmlformats.org/officeDocument/2006/relationships/font" Target="fonts/font1.fntdata"/><Relationship Id="rId23" Type="http://schemas.openxmlformats.org/officeDocument/2006/relationships/font" Target="fonts/font9.fntdata"/><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8.fntdata"/><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42950" y="1122363"/>
            <a:ext cx="84201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238250" y="3602038"/>
            <a:ext cx="7429500" cy="1655762"/>
          </a:xfrm>
        </p:spPr>
        <p:txBody>
          <a:bodyPr/>
          <a:lstStyle>
            <a:lvl1pPr marL="0" indent="0" algn="ctr">
              <a:buNone/>
              <a:defRPr sz="2401"/>
            </a:lvl1pPr>
            <a:lvl2pPr marL="457181" indent="0" algn="ctr">
              <a:buNone/>
              <a:defRPr sz="2000"/>
            </a:lvl2pPr>
            <a:lvl3pPr marL="914362" indent="0" algn="ctr">
              <a:buNone/>
              <a:defRPr sz="1800"/>
            </a:lvl3pPr>
            <a:lvl4pPr marL="1371543" indent="0" algn="ctr">
              <a:buNone/>
              <a:defRPr sz="1600"/>
            </a:lvl4pPr>
            <a:lvl5pPr marL="1828723" indent="0" algn="ctr">
              <a:buNone/>
              <a:defRPr sz="1600"/>
            </a:lvl5pPr>
            <a:lvl6pPr marL="2285905" indent="0" algn="ctr">
              <a:buNone/>
              <a:defRPr sz="1600"/>
            </a:lvl6pPr>
            <a:lvl7pPr marL="2743085" indent="0" algn="ctr">
              <a:buNone/>
              <a:defRPr sz="1600"/>
            </a:lvl7pPr>
            <a:lvl8pPr marL="3200266" indent="0" algn="ctr">
              <a:buNone/>
              <a:defRPr sz="1600"/>
            </a:lvl8pPr>
            <a:lvl9pPr marL="3657446"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2829A0F-4ED3-455E-A212-387A3CF26B32}" type="datetimeFigureOut">
              <a:rPr lang="en-GB" smtClean="0"/>
              <a:t>17/12/2023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3E4E493-A064-4648-B3F5-887AD9E6B9FD}" type="slidenum">
              <a:rPr lang="en-GB" smtClean="0"/>
              <a:t>‹#›</a:t>
            </a:fld>
            <a:endParaRPr lang="en-GB"/>
          </a:p>
        </p:txBody>
      </p:sp>
    </p:spTree>
    <p:extLst>
      <p:ext uri="{BB962C8B-B14F-4D97-AF65-F5344CB8AC3E}">
        <p14:creationId xmlns:p14="http://schemas.microsoft.com/office/powerpoint/2010/main" val="2292523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2829A0F-4ED3-455E-A212-387A3CF26B32}" type="datetimeFigureOut">
              <a:rPr lang="en-GB" smtClean="0"/>
              <a:t>17/12/2023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3E4E493-A064-4648-B3F5-887AD9E6B9FD}" type="slidenum">
              <a:rPr lang="en-GB" smtClean="0"/>
              <a:t>‹#›</a:t>
            </a:fld>
            <a:endParaRPr lang="en-GB"/>
          </a:p>
        </p:txBody>
      </p:sp>
    </p:spTree>
    <p:extLst>
      <p:ext uri="{BB962C8B-B14F-4D97-AF65-F5344CB8AC3E}">
        <p14:creationId xmlns:p14="http://schemas.microsoft.com/office/powerpoint/2010/main" val="23018899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8982" y="365125"/>
            <a:ext cx="2135981"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81038" y="365125"/>
            <a:ext cx="6284119"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2829A0F-4ED3-455E-A212-387A3CF26B32}" type="datetimeFigureOut">
              <a:rPr lang="en-GB" smtClean="0"/>
              <a:t>17/12/2023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3E4E493-A064-4648-B3F5-887AD9E6B9FD}" type="slidenum">
              <a:rPr lang="en-GB" smtClean="0"/>
              <a:t>‹#›</a:t>
            </a:fld>
            <a:endParaRPr lang="en-GB"/>
          </a:p>
        </p:txBody>
      </p:sp>
    </p:spTree>
    <p:extLst>
      <p:ext uri="{BB962C8B-B14F-4D97-AF65-F5344CB8AC3E}">
        <p14:creationId xmlns:p14="http://schemas.microsoft.com/office/powerpoint/2010/main" val="31386375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2829A0F-4ED3-455E-A212-387A3CF26B32}" type="datetimeFigureOut">
              <a:rPr lang="en-GB" smtClean="0"/>
              <a:t>17/12/2023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3E4E493-A064-4648-B3F5-887AD9E6B9FD}" type="slidenum">
              <a:rPr lang="en-GB" smtClean="0"/>
              <a:t>‹#›</a:t>
            </a:fld>
            <a:endParaRPr lang="en-GB"/>
          </a:p>
        </p:txBody>
      </p:sp>
    </p:spTree>
    <p:extLst>
      <p:ext uri="{BB962C8B-B14F-4D97-AF65-F5344CB8AC3E}">
        <p14:creationId xmlns:p14="http://schemas.microsoft.com/office/powerpoint/2010/main" val="6698387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5881" y="1709740"/>
            <a:ext cx="8543925"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75881" y="4589466"/>
            <a:ext cx="8543925" cy="1500187"/>
          </a:xfrm>
        </p:spPr>
        <p:txBody>
          <a:bodyPr/>
          <a:lstStyle>
            <a:lvl1pPr marL="0" indent="0">
              <a:buNone/>
              <a:defRPr sz="2401">
                <a:solidFill>
                  <a:schemeClr val="tx1"/>
                </a:solidFill>
              </a:defRPr>
            </a:lvl1pPr>
            <a:lvl2pPr marL="457181" indent="0">
              <a:buNone/>
              <a:defRPr sz="2000">
                <a:solidFill>
                  <a:schemeClr val="tx1">
                    <a:tint val="75000"/>
                  </a:schemeClr>
                </a:solidFill>
              </a:defRPr>
            </a:lvl2pPr>
            <a:lvl3pPr marL="914362" indent="0">
              <a:buNone/>
              <a:defRPr sz="1800">
                <a:solidFill>
                  <a:schemeClr val="tx1">
                    <a:tint val="75000"/>
                  </a:schemeClr>
                </a:solidFill>
              </a:defRPr>
            </a:lvl3pPr>
            <a:lvl4pPr marL="1371543" indent="0">
              <a:buNone/>
              <a:defRPr sz="1600">
                <a:solidFill>
                  <a:schemeClr val="tx1">
                    <a:tint val="75000"/>
                  </a:schemeClr>
                </a:solidFill>
              </a:defRPr>
            </a:lvl4pPr>
            <a:lvl5pPr marL="1828723" indent="0">
              <a:buNone/>
              <a:defRPr sz="1600">
                <a:solidFill>
                  <a:schemeClr val="tx1">
                    <a:tint val="75000"/>
                  </a:schemeClr>
                </a:solidFill>
              </a:defRPr>
            </a:lvl5pPr>
            <a:lvl6pPr marL="2285905" indent="0">
              <a:buNone/>
              <a:defRPr sz="1600">
                <a:solidFill>
                  <a:schemeClr val="tx1">
                    <a:tint val="75000"/>
                  </a:schemeClr>
                </a:solidFill>
              </a:defRPr>
            </a:lvl6pPr>
            <a:lvl7pPr marL="2743085" indent="0">
              <a:buNone/>
              <a:defRPr sz="1600">
                <a:solidFill>
                  <a:schemeClr val="tx1">
                    <a:tint val="75000"/>
                  </a:schemeClr>
                </a:solidFill>
              </a:defRPr>
            </a:lvl7pPr>
            <a:lvl8pPr marL="3200266" indent="0">
              <a:buNone/>
              <a:defRPr sz="1600">
                <a:solidFill>
                  <a:schemeClr val="tx1">
                    <a:tint val="75000"/>
                  </a:schemeClr>
                </a:solidFill>
              </a:defRPr>
            </a:lvl8pPr>
            <a:lvl9pPr marL="3657446"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42829A0F-4ED3-455E-A212-387A3CF26B32}" type="datetimeFigureOut">
              <a:rPr lang="en-GB" smtClean="0"/>
              <a:t>17/12/2023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3E4E493-A064-4648-B3F5-887AD9E6B9FD}" type="slidenum">
              <a:rPr lang="en-GB" smtClean="0"/>
              <a:t>‹#›</a:t>
            </a:fld>
            <a:endParaRPr lang="en-GB"/>
          </a:p>
        </p:txBody>
      </p:sp>
    </p:spTree>
    <p:extLst>
      <p:ext uri="{BB962C8B-B14F-4D97-AF65-F5344CB8AC3E}">
        <p14:creationId xmlns:p14="http://schemas.microsoft.com/office/powerpoint/2010/main" val="38840074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81038" y="1825625"/>
            <a:ext cx="421005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014913" y="1825625"/>
            <a:ext cx="421005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2829A0F-4ED3-455E-A212-387A3CF26B32}" type="datetimeFigureOut">
              <a:rPr lang="en-GB" smtClean="0"/>
              <a:t>17/12/2023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3E4E493-A064-4648-B3F5-887AD9E6B9FD}" type="slidenum">
              <a:rPr lang="en-GB" smtClean="0"/>
              <a:t>‹#›</a:t>
            </a:fld>
            <a:endParaRPr lang="en-GB"/>
          </a:p>
        </p:txBody>
      </p:sp>
    </p:spTree>
    <p:extLst>
      <p:ext uri="{BB962C8B-B14F-4D97-AF65-F5344CB8AC3E}">
        <p14:creationId xmlns:p14="http://schemas.microsoft.com/office/powerpoint/2010/main" val="8997742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82329" y="365127"/>
            <a:ext cx="8543925"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82330" y="1681164"/>
            <a:ext cx="4190702" cy="823912"/>
          </a:xfrm>
        </p:spPr>
        <p:txBody>
          <a:bodyPr anchor="b"/>
          <a:lstStyle>
            <a:lvl1pPr marL="0" indent="0">
              <a:buNone/>
              <a:defRPr sz="2401" b="1"/>
            </a:lvl1pPr>
            <a:lvl2pPr marL="457181" indent="0">
              <a:buNone/>
              <a:defRPr sz="2000" b="1"/>
            </a:lvl2pPr>
            <a:lvl3pPr marL="914362" indent="0">
              <a:buNone/>
              <a:defRPr sz="1800" b="1"/>
            </a:lvl3pPr>
            <a:lvl4pPr marL="1371543" indent="0">
              <a:buNone/>
              <a:defRPr sz="1600" b="1"/>
            </a:lvl4pPr>
            <a:lvl5pPr marL="1828723" indent="0">
              <a:buNone/>
              <a:defRPr sz="1600" b="1"/>
            </a:lvl5pPr>
            <a:lvl6pPr marL="2285905" indent="0">
              <a:buNone/>
              <a:defRPr sz="1600" b="1"/>
            </a:lvl6pPr>
            <a:lvl7pPr marL="2743085" indent="0">
              <a:buNone/>
              <a:defRPr sz="1600" b="1"/>
            </a:lvl7pPr>
            <a:lvl8pPr marL="3200266" indent="0">
              <a:buNone/>
              <a:defRPr sz="1600" b="1"/>
            </a:lvl8pPr>
            <a:lvl9pPr marL="3657446" indent="0">
              <a:buNone/>
              <a:defRPr sz="1600" b="1"/>
            </a:lvl9pPr>
          </a:lstStyle>
          <a:p>
            <a:pPr lvl="0"/>
            <a:r>
              <a:rPr lang="en-US" smtClean="0"/>
              <a:t>Edit Master text styles</a:t>
            </a:r>
          </a:p>
        </p:txBody>
      </p:sp>
      <p:sp>
        <p:nvSpPr>
          <p:cNvPr id="4" name="Content Placeholder 3"/>
          <p:cNvSpPr>
            <a:spLocks noGrp="1"/>
          </p:cNvSpPr>
          <p:nvPr>
            <p:ph sz="half" idx="2"/>
          </p:nvPr>
        </p:nvSpPr>
        <p:spPr>
          <a:xfrm>
            <a:off x="682330" y="2505076"/>
            <a:ext cx="4190702"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14914" y="1681164"/>
            <a:ext cx="4211340" cy="823912"/>
          </a:xfrm>
        </p:spPr>
        <p:txBody>
          <a:bodyPr anchor="b"/>
          <a:lstStyle>
            <a:lvl1pPr marL="0" indent="0">
              <a:buNone/>
              <a:defRPr sz="2401" b="1"/>
            </a:lvl1pPr>
            <a:lvl2pPr marL="457181" indent="0">
              <a:buNone/>
              <a:defRPr sz="2000" b="1"/>
            </a:lvl2pPr>
            <a:lvl3pPr marL="914362" indent="0">
              <a:buNone/>
              <a:defRPr sz="1800" b="1"/>
            </a:lvl3pPr>
            <a:lvl4pPr marL="1371543" indent="0">
              <a:buNone/>
              <a:defRPr sz="1600" b="1"/>
            </a:lvl4pPr>
            <a:lvl5pPr marL="1828723" indent="0">
              <a:buNone/>
              <a:defRPr sz="1600" b="1"/>
            </a:lvl5pPr>
            <a:lvl6pPr marL="2285905" indent="0">
              <a:buNone/>
              <a:defRPr sz="1600" b="1"/>
            </a:lvl6pPr>
            <a:lvl7pPr marL="2743085" indent="0">
              <a:buNone/>
              <a:defRPr sz="1600" b="1"/>
            </a:lvl7pPr>
            <a:lvl8pPr marL="3200266" indent="0">
              <a:buNone/>
              <a:defRPr sz="1600" b="1"/>
            </a:lvl8pPr>
            <a:lvl9pPr marL="3657446"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5014914" y="2505076"/>
            <a:ext cx="4211340"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2829A0F-4ED3-455E-A212-387A3CF26B32}" type="datetimeFigureOut">
              <a:rPr lang="en-GB" smtClean="0"/>
              <a:t>17/12/2023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C3E4E493-A064-4648-B3F5-887AD9E6B9FD}" type="slidenum">
              <a:rPr lang="en-GB" smtClean="0"/>
              <a:t>‹#›</a:t>
            </a:fld>
            <a:endParaRPr lang="en-GB"/>
          </a:p>
        </p:txBody>
      </p:sp>
    </p:spTree>
    <p:extLst>
      <p:ext uri="{BB962C8B-B14F-4D97-AF65-F5344CB8AC3E}">
        <p14:creationId xmlns:p14="http://schemas.microsoft.com/office/powerpoint/2010/main" val="15673713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2829A0F-4ED3-455E-A212-387A3CF26B32}" type="datetimeFigureOut">
              <a:rPr lang="en-GB" smtClean="0"/>
              <a:t>17/12/2023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C3E4E493-A064-4648-B3F5-887AD9E6B9FD}" type="slidenum">
              <a:rPr lang="en-GB" smtClean="0"/>
              <a:t>‹#›</a:t>
            </a:fld>
            <a:endParaRPr lang="en-GB"/>
          </a:p>
        </p:txBody>
      </p:sp>
    </p:spTree>
    <p:extLst>
      <p:ext uri="{BB962C8B-B14F-4D97-AF65-F5344CB8AC3E}">
        <p14:creationId xmlns:p14="http://schemas.microsoft.com/office/powerpoint/2010/main" val="2489684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2829A0F-4ED3-455E-A212-387A3CF26B32}" type="datetimeFigureOut">
              <a:rPr lang="en-GB" smtClean="0"/>
              <a:t>17/12/2023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C3E4E493-A064-4648-B3F5-887AD9E6B9FD}" type="slidenum">
              <a:rPr lang="en-GB" smtClean="0"/>
              <a:t>‹#›</a:t>
            </a:fld>
            <a:endParaRPr lang="en-GB"/>
          </a:p>
        </p:txBody>
      </p:sp>
    </p:spTree>
    <p:extLst>
      <p:ext uri="{BB962C8B-B14F-4D97-AF65-F5344CB8AC3E}">
        <p14:creationId xmlns:p14="http://schemas.microsoft.com/office/powerpoint/2010/main" val="5129624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4" cy="1600200"/>
          </a:xfrm>
        </p:spPr>
        <p:txBody>
          <a:bodyPr anchor="b"/>
          <a:lstStyle>
            <a:lvl1pPr>
              <a:defRPr sz="3199"/>
            </a:lvl1pPr>
          </a:lstStyle>
          <a:p>
            <a:r>
              <a:rPr lang="en-US" smtClean="0"/>
              <a:t>Click to edit Master title style</a:t>
            </a:r>
            <a:endParaRPr lang="en-US" dirty="0"/>
          </a:p>
        </p:txBody>
      </p:sp>
      <p:sp>
        <p:nvSpPr>
          <p:cNvPr id="3" name="Content Placeholder 2"/>
          <p:cNvSpPr>
            <a:spLocks noGrp="1"/>
          </p:cNvSpPr>
          <p:nvPr>
            <p:ph idx="1"/>
          </p:nvPr>
        </p:nvSpPr>
        <p:spPr>
          <a:xfrm>
            <a:off x="4211341" y="987428"/>
            <a:ext cx="5014913" cy="4873625"/>
          </a:xfrm>
        </p:spPr>
        <p:txBody>
          <a:bodyPr/>
          <a:lstStyle>
            <a:lvl1pPr>
              <a:defRPr sz="3199"/>
            </a:lvl1pPr>
            <a:lvl2pPr>
              <a:defRPr sz="2799"/>
            </a:lvl2pPr>
            <a:lvl3pPr>
              <a:defRPr sz="2401"/>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82328" y="2057400"/>
            <a:ext cx="3194944" cy="3811588"/>
          </a:xfrm>
        </p:spPr>
        <p:txBody>
          <a:bodyPr/>
          <a:lstStyle>
            <a:lvl1pPr marL="0" indent="0">
              <a:buNone/>
              <a:defRPr sz="1600"/>
            </a:lvl1pPr>
            <a:lvl2pPr marL="457181" indent="0">
              <a:buNone/>
              <a:defRPr sz="1400"/>
            </a:lvl2pPr>
            <a:lvl3pPr marL="914362" indent="0">
              <a:buNone/>
              <a:defRPr sz="1200"/>
            </a:lvl3pPr>
            <a:lvl4pPr marL="1371543" indent="0">
              <a:buNone/>
              <a:defRPr sz="1000"/>
            </a:lvl4pPr>
            <a:lvl5pPr marL="1828723" indent="0">
              <a:buNone/>
              <a:defRPr sz="1000"/>
            </a:lvl5pPr>
            <a:lvl6pPr marL="2285905" indent="0">
              <a:buNone/>
              <a:defRPr sz="1000"/>
            </a:lvl6pPr>
            <a:lvl7pPr marL="2743085" indent="0">
              <a:buNone/>
              <a:defRPr sz="1000"/>
            </a:lvl7pPr>
            <a:lvl8pPr marL="3200266" indent="0">
              <a:buNone/>
              <a:defRPr sz="1000"/>
            </a:lvl8pPr>
            <a:lvl9pPr marL="3657446"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2829A0F-4ED3-455E-A212-387A3CF26B32}" type="datetimeFigureOut">
              <a:rPr lang="en-GB" smtClean="0"/>
              <a:t>17/12/2023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3E4E493-A064-4648-B3F5-887AD9E6B9FD}" type="slidenum">
              <a:rPr lang="en-GB" smtClean="0"/>
              <a:t>‹#›</a:t>
            </a:fld>
            <a:endParaRPr lang="en-GB"/>
          </a:p>
        </p:txBody>
      </p:sp>
    </p:spTree>
    <p:extLst>
      <p:ext uri="{BB962C8B-B14F-4D97-AF65-F5344CB8AC3E}">
        <p14:creationId xmlns:p14="http://schemas.microsoft.com/office/powerpoint/2010/main" val="7896116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4" cy="1600200"/>
          </a:xfrm>
        </p:spPr>
        <p:txBody>
          <a:bodyPr anchor="b"/>
          <a:lstStyle>
            <a:lvl1pPr>
              <a:defRPr sz="3199"/>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4211341" y="987428"/>
            <a:ext cx="5014913" cy="4873625"/>
          </a:xfrm>
        </p:spPr>
        <p:txBody>
          <a:bodyPr anchor="t"/>
          <a:lstStyle>
            <a:lvl1pPr marL="0" indent="0">
              <a:buNone/>
              <a:defRPr sz="3199"/>
            </a:lvl1pPr>
            <a:lvl2pPr marL="457181" indent="0">
              <a:buNone/>
              <a:defRPr sz="2799"/>
            </a:lvl2pPr>
            <a:lvl3pPr marL="914362" indent="0">
              <a:buNone/>
              <a:defRPr sz="2401"/>
            </a:lvl3pPr>
            <a:lvl4pPr marL="1371543" indent="0">
              <a:buNone/>
              <a:defRPr sz="2000"/>
            </a:lvl4pPr>
            <a:lvl5pPr marL="1828723" indent="0">
              <a:buNone/>
              <a:defRPr sz="2000"/>
            </a:lvl5pPr>
            <a:lvl6pPr marL="2285905" indent="0">
              <a:buNone/>
              <a:defRPr sz="2000"/>
            </a:lvl6pPr>
            <a:lvl7pPr marL="2743085" indent="0">
              <a:buNone/>
              <a:defRPr sz="2000"/>
            </a:lvl7pPr>
            <a:lvl8pPr marL="3200266" indent="0">
              <a:buNone/>
              <a:defRPr sz="2000"/>
            </a:lvl8pPr>
            <a:lvl9pPr marL="3657446"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82328" y="2057400"/>
            <a:ext cx="3194944" cy="3811588"/>
          </a:xfrm>
        </p:spPr>
        <p:txBody>
          <a:bodyPr/>
          <a:lstStyle>
            <a:lvl1pPr marL="0" indent="0">
              <a:buNone/>
              <a:defRPr sz="1600"/>
            </a:lvl1pPr>
            <a:lvl2pPr marL="457181" indent="0">
              <a:buNone/>
              <a:defRPr sz="1400"/>
            </a:lvl2pPr>
            <a:lvl3pPr marL="914362" indent="0">
              <a:buNone/>
              <a:defRPr sz="1200"/>
            </a:lvl3pPr>
            <a:lvl4pPr marL="1371543" indent="0">
              <a:buNone/>
              <a:defRPr sz="1000"/>
            </a:lvl4pPr>
            <a:lvl5pPr marL="1828723" indent="0">
              <a:buNone/>
              <a:defRPr sz="1000"/>
            </a:lvl5pPr>
            <a:lvl6pPr marL="2285905" indent="0">
              <a:buNone/>
              <a:defRPr sz="1000"/>
            </a:lvl6pPr>
            <a:lvl7pPr marL="2743085" indent="0">
              <a:buNone/>
              <a:defRPr sz="1000"/>
            </a:lvl7pPr>
            <a:lvl8pPr marL="3200266" indent="0">
              <a:buNone/>
              <a:defRPr sz="1000"/>
            </a:lvl8pPr>
            <a:lvl9pPr marL="3657446"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2829A0F-4ED3-455E-A212-387A3CF26B32}" type="datetimeFigureOut">
              <a:rPr lang="en-GB" smtClean="0"/>
              <a:t>17/12/2023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3E4E493-A064-4648-B3F5-887AD9E6B9FD}" type="slidenum">
              <a:rPr lang="en-GB" smtClean="0"/>
              <a:t>‹#›</a:t>
            </a:fld>
            <a:endParaRPr lang="en-GB"/>
          </a:p>
        </p:txBody>
      </p:sp>
    </p:spTree>
    <p:extLst>
      <p:ext uri="{BB962C8B-B14F-4D97-AF65-F5344CB8AC3E}">
        <p14:creationId xmlns:p14="http://schemas.microsoft.com/office/powerpoint/2010/main" val="41638548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4975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39" y="365127"/>
            <a:ext cx="8543925"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1039" y="1825625"/>
            <a:ext cx="8543925"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81038" y="6356353"/>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2829A0F-4ED3-455E-A212-387A3CF26B32}" type="datetimeFigureOut">
              <a:rPr lang="en-GB" smtClean="0"/>
              <a:t>17/12/2023</a:t>
            </a:fld>
            <a:endParaRPr lang="en-GB"/>
          </a:p>
        </p:txBody>
      </p:sp>
      <p:sp>
        <p:nvSpPr>
          <p:cNvPr id="5" name="Footer Placeholder 4"/>
          <p:cNvSpPr>
            <a:spLocks noGrp="1"/>
          </p:cNvSpPr>
          <p:nvPr>
            <p:ph type="ftr" sz="quarter" idx="3"/>
          </p:nvPr>
        </p:nvSpPr>
        <p:spPr>
          <a:xfrm>
            <a:off x="3281364" y="6356353"/>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996113" y="6356353"/>
            <a:ext cx="22288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3E4E493-A064-4648-B3F5-887AD9E6B9FD}" type="slidenum">
              <a:rPr lang="en-GB" smtClean="0"/>
              <a:t>‹#›</a:t>
            </a:fld>
            <a:endParaRPr lang="en-GB"/>
          </a:p>
        </p:txBody>
      </p:sp>
    </p:spTree>
    <p:extLst>
      <p:ext uri="{BB962C8B-B14F-4D97-AF65-F5344CB8AC3E}">
        <p14:creationId xmlns:p14="http://schemas.microsoft.com/office/powerpoint/2010/main" val="421050805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362"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1" indent="-228591" algn="l" defTabSz="914362"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771" indent="-228591" algn="l" defTabSz="914362" rtl="0" eaLnBrk="1" latinLnBrk="0" hangingPunct="1">
        <a:lnSpc>
          <a:spcPct val="90000"/>
        </a:lnSpc>
        <a:spcBef>
          <a:spcPts val="500"/>
        </a:spcBef>
        <a:buFont typeface="Arial" panose="020B0604020202020204" pitchFamily="34" charset="0"/>
        <a:buChar char="•"/>
        <a:defRPr sz="2401" kern="1200">
          <a:solidFill>
            <a:schemeClr val="tx1"/>
          </a:solidFill>
          <a:latin typeface="+mn-lt"/>
          <a:ea typeface="+mn-ea"/>
          <a:cs typeface="+mn-cs"/>
        </a:defRPr>
      </a:lvl2pPr>
      <a:lvl3pPr marL="1142952" indent="-228591" algn="l" defTabSz="914362"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32" indent="-228591" algn="l" defTabSz="91436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14" indent="-228591" algn="l" defTabSz="91436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95" indent="-228591" algn="l" defTabSz="91436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75" indent="-228591" algn="l" defTabSz="91436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57" indent="-228591" algn="l" defTabSz="91436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37" indent="-228591" algn="l" defTabSz="91436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62" rtl="0" eaLnBrk="1" latinLnBrk="0" hangingPunct="1">
        <a:defRPr sz="1800" kern="1200">
          <a:solidFill>
            <a:schemeClr val="tx1"/>
          </a:solidFill>
          <a:latin typeface="+mn-lt"/>
          <a:ea typeface="+mn-ea"/>
          <a:cs typeface="+mn-cs"/>
        </a:defRPr>
      </a:lvl1pPr>
      <a:lvl2pPr marL="457181" algn="l" defTabSz="914362" rtl="0" eaLnBrk="1" latinLnBrk="0" hangingPunct="1">
        <a:defRPr sz="1800" kern="1200">
          <a:solidFill>
            <a:schemeClr val="tx1"/>
          </a:solidFill>
          <a:latin typeface="+mn-lt"/>
          <a:ea typeface="+mn-ea"/>
          <a:cs typeface="+mn-cs"/>
        </a:defRPr>
      </a:lvl2pPr>
      <a:lvl3pPr marL="914362" algn="l" defTabSz="914362" rtl="0" eaLnBrk="1" latinLnBrk="0" hangingPunct="1">
        <a:defRPr sz="1800" kern="1200">
          <a:solidFill>
            <a:schemeClr val="tx1"/>
          </a:solidFill>
          <a:latin typeface="+mn-lt"/>
          <a:ea typeface="+mn-ea"/>
          <a:cs typeface="+mn-cs"/>
        </a:defRPr>
      </a:lvl3pPr>
      <a:lvl4pPr marL="1371543" algn="l" defTabSz="914362" rtl="0" eaLnBrk="1" latinLnBrk="0" hangingPunct="1">
        <a:defRPr sz="1800" kern="1200">
          <a:solidFill>
            <a:schemeClr val="tx1"/>
          </a:solidFill>
          <a:latin typeface="+mn-lt"/>
          <a:ea typeface="+mn-ea"/>
          <a:cs typeface="+mn-cs"/>
        </a:defRPr>
      </a:lvl4pPr>
      <a:lvl5pPr marL="1828723" algn="l" defTabSz="914362" rtl="0" eaLnBrk="1" latinLnBrk="0" hangingPunct="1">
        <a:defRPr sz="1800" kern="1200">
          <a:solidFill>
            <a:schemeClr val="tx1"/>
          </a:solidFill>
          <a:latin typeface="+mn-lt"/>
          <a:ea typeface="+mn-ea"/>
          <a:cs typeface="+mn-cs"/>
        </a:defRPr>
      </a:lvl5pPr>
      <a:lvl6pPr marL="2285905" algn="l" defTabSz="914362" rtl="0" eaLnBrk="1" latinLnBrk="0" hangingPunct="1">
        <a:defRPr sz="1800" kern="1200">
          <a:solidFill>
            <a:schemeClr val="tx1"/>
          </a:solidFill>
          <a:latin typeface="+mn-lt"/>
          <a:ea typeface="+mn-ea"/>
          <a:cs typeface="+mn-cs"/>
        </a:defRPr>
      </a:lvl6pPr>
      <a:lvl7pPr marL="2743085" algn="l" defTabSz="914362" rtl="0" eaLnBrk="1" latinLnBrk="0" hangingPunct="1">
        <a:defRPr sz="1800" kern="1200">
          <a:solidFill>
            <a:schemeClr val="tx1"/>
          </a:solidFill>
          <a:latin typeface="+mn-lt"/>
          <a:ea typeface="+mn-ea"/>
          <a:cs typeface="+mn-cs"/>
        </a:defRPr>
      </a:lvl7pPr>
      <a:lvl8pPr marL="3200266" algn="l" defTabSz="914362" rtl="0" eaLnBrk="1" latinLnBrk="0" hangingPunct="1">
        <a:defRPr sz="1800" kern="1200">
          <a:solidFill>
            <a:schemeClr val="tx1"/>
          </a:solidFill>
          <a:latin typeface="+mn-lt"/>
          <a:ea typeface="+mn-ea"/>
          <a:cs typeface="+mn-cs"/>
        </a:defRPr>
      </a:lvl8pPr>
      <a:lvl9pPr marL="3657446" algn="l" defTabSz="914362"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hyperlink" Target="https://www.greenpeace.org.uk/news/the-biggest-problem-with-carbon-offsetting-is-that-it-doesnt-really-work/" TargetMode="External"/><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5.png"/><Relationship Id="rId2" Type="http://schemas.openxmlformats.org/officeDocument/2006/relationships/hyperlink" Target="https://youtu.be/d5BZFrfgQn8?si=tFJtx6KMzJauWqzq" TargetMode="External"/><Relationship Id="rId1" Type="http://schemas.openxmlformats.org/officeDocument/2006/relationships/slideLayout" Target="../slideLayouts/slideLayout7.xml"/><Relationship Id="rId6" Type="http://schemas.openxmlformats.org/officeDocument/2006/relationships/hyperlink" Target="https://youtu.be/aYD7lz6wCZ4?si=3BxtB5KrFI5HvIWe" TargetMode="External"/><Relationship Id="rId5" Type="http://schemas.openxmlformats.org/officeDocument/2006/relationships/image" Target="../media/image14.png"/><Relationship Id="rId4" Type="http://schemas.openxmlformats.org/officeDocument/2006/relationships/hyperlink" Target="https://youtu.be/3P7GTrKqzuE?si=eNzUt3zmgiqGP_mO"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hyperlink" Target="https://climate.nasa.gov/vital-signs/global-temperature/" TargetMode="External"/><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7.xml"/><Relationship Id="rId1" Type="http://schemas.openxmlformats.org/officeDocument/2006/relationships/video" Target="https://www.youtube.com/embed/B9--rwAIClU?si=X-23MmBSC7dDaWow" TargetMode="External"/><Relationship Id="rId6" Type="http://schemas.openxmlformats.org/officeDocument/2006/relationships/hyperlink" Target="https://youtu.be/B9--rwAIClU" TargetMode="External"/><Relationship Id="rId5" Type="http://schemas.microsoft.com/office/2007/relationships/hdphoto" Target="../media/hdphoto1.wdp"/><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hyperlink" Target="https://www.science.org/doi/10.1126/science.abn7950?cookieSet=1" TargetMode="External"/><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gml.noaa.gov/ccgg/index.html?utm_source=Sailthru&amp;utm_medium=email&amp;utm_campaign=IND_Climate%202022-05-27&amp;utm_term=IND_Climate_Newsletter" TargetMode="Externa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7.xml"/><Relationship Id="rId1" Type="http://schemas.openxmlformats.org/officeDocument/2006/relationships/video" Target="https://www.youtube.com/embed/HoEXMce9qic?si=E5o6yl9ckYrEII_c" TargetMode="External"/><Relationship Id="rId6" Type="http://schemas.openxmlformats.org/officeDocument/2006/relationships/hyperlink" Target="https://youtu.be/HoEXMce9qic" TargetMode="External"/><Relationship Id="rId5" Type="http://schemas.microsoft.com/office/2007/relationships/hdphoto" Target="../media/hdphoto1.wdp"/><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65464" y="117000"/>
            <a:ext cx="9575072" cy="662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p:cNvSpPr txBox="1"/>
          <p:nvPr/>
        </p:nvSpPr>
        <p:spPr>
          <a:xfrm>
            <a:off x="1373777" y="1536366"/>
            <a:ext cx="7158446" cy="3785267"/>
          </a:xfrm>
          <a:prstGeom prst="rect">
            <a:avLst/>
          </a:prstGeom>
          <a:noFill/>
        </p:spPr>
        <p:txBody>
          <a:bodyPr wrap="square" rtlCol="0">
            <a:spAutoFit/>
          </a:bodyPr>
          <a:lstStyle/>
          <a:p>
            <a:pPr algn="ctr"/>
            <a:r>
              <a:rPr lang="en-GB" sz="7999" dirty="0" smtClean="0">
                <a:latin typeface="KG Second Chances Sketch" panose="02000000000000000000" pitchFamily="2" charset="0"/>
              </a:rPr>
              <a:t>WHAT IS </a:t>
            </a:r>
          </a:p>
          <a:p>
            <a:pPr algn="ctr"/>
            <a:r>
              <a:rPr lang="en-GB" sz="7999" dirty="0" smtClean="0">
                <a:latin typeface="KG Second Chances Sketch" panose="02000000000000000000" pitchFamily="2" charset="0"/>
              </a:rPr>
              <a:t>THE CLIMATE CRISIS?</a:t>
            </a:r>
            <a:endParaRPr lang="en-GB" sz="7999" dirty="0">
              <a:latin typeface="KG Second Chances Sketch" panose="02000000000000000000" pitchFamily="2" charset="0"/>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93016" y="258857"/>
            <a:ext cx="1706880" cy="956928"/>
          </a:xfrm>
          <a:prstGeom prst="rect">
            <a:avLst/>
          </a:prstGeom>
        </p:spPr>
      </p:pic>
    </p:spTree>
    <p:extLst>
      <p:ext uri="{BB962C8B-B14F-4D97-AF65-F5344CB8AC3E}">
        <p14:creationId xmlns:p14="http://schemas.microsoft.com/office/powerpoint/2010/main" val="127433355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65464" y="117000"/>
            <a:ext cx="9575072" cy="662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p:cNvSpPr txBox="1"/>
          <p:nvPr/>
        </p:nvSpPr>
        <p:spPr>
          <a:xfrm>
            <a:off x="165464" y="399620"/>
            <a:ext cx="9575072" cy="584775"/>
          </a:xfrm>
          <a:prstGeom prst="rect">
            <a:avLst/>
          </a:prstGeom>
          <a:noFill/>
        </p:spPr>
        <p:txBody>
          <a:bodyPr wrap="square" rtlCol="0">
            <a:spAutoFit/>
          </a:bodyPr>
          <a:lstStyle/>
          <a:p>
            <a:pPr algn="ctr"/>
            <a:r>
              <a:rPr lang="en-GB" sz="3200" dirty="0" smtClean="0">
                <a:latin typeface="KG Second Chances Solid" panose="02000000000000000000" pitchFamily="2" charset="0"/>
              </a:rPr>
              <a:t>CARBON OFFSETTING </a:t>
            </a:r>
            <a:endParaRPr lang="en-GB" sz="3200" dirty="0">
              <a:latin typeface="KG Second Chances Solid" panose="02000000000000000000" pitchFamily="2" charset="0"/>
            </a:endParaRPr>
          </a:p>
        </p:txBody>
      </p:sp>
      <p:sp>
        <p:nvSpPr>
          <p:cNvPr id="6" name="TextBox 5"/>
          <p:cNvSpPr txBox="1"/>
          <p:nvPr/>
        </p:nvSpPr>
        <p:spPr>
          <a:xfrm>
            <a:off x="950965" y="984395"/>
            <a:ext cx="8004069" cy="369332"/>
          </a:xfrm>
          <a:prstGeom prst="rect">
            <a:avLst/>
          </a:prstGeom>
          <a:noFill/>
        </p:spPr>
        <p:txBody>
          <a:bodyPr wrap="square" rtlCol="0">
            <a:spAutoFit/>
          </a:bodyPr>
          <a:lstStyle/>
          <a:p>
            <a:pPr algn="ctr"/>
            <a:r>
              <a:rPr lang="en-GB" dirty="0" smtClean="0">
                <a:latin typeface="KG Second Chances Solid" panose="02000000000000000000" pitchFamily="2" charset="0"/>
              </a:rPr>
              <a:t>Does it really work?</a:t>
            </a:r>
          </a:p>
        </p:txBody>
      </p:sp>
      <p:pic>
        <p:nvPicPr>
          <p:cNvPr id="2" name="Picture 1"/>
          <p:cNvPicPr>
            <a:picLocks noChangeAspect="1"/>
          </p:cNvPicPr>
          <p:nvPr/>
        </p:nvPicPr>
        <p:blipFill rotWithShape="1">
          <a:blip r:embed="rId2"/>
          <a:srcRect b="19185"/>
          <a:stretch/>
        </p:blipFill>
        <p:spPr>
          <a:xfrm>
            <a:off x="164982" y="1586759"/>
            <a:ext cx="9575554" cy="5156942"/>
          </a:xfrm>
          <a:prstGeom prst="rect">
            <a:avLst/>
          </a:prstGeom>
        </p:spPr>
      </p:pic>
      <p:sp>
        <p:nvSpPr>
          <p:cNvPr id="10" name="Rectangle 9"/>
          <p:cNvSpPr/>
          <p:nvPr/>
        </p:nvSpPr>
        <p:spPr>
          <a:xfrm>
            <a:off x="950964" y="2534238"/>
            <a:ext cx="8004069" cy="3221182"/>
          </a:xfrm>
          <a:prstGeom prst="rect">
            <a:avLst/>
          </a:prstGeom>
          <a:solidFill>
            <a:schemeClr val="tx1">
              <a:lumMod val="85000"/>
              <a:lumOff val="1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900" dirty="0" smtClean="0">
                <a:latin typeface="KG Second Chances Solid" panose="02000000000000000000" pitchFamily="2" charset="0"/>
              </a:rPr>
              <a:t>Companies such as airlines and oil companies </a:t>
            </a:r>
          </a:p>
          <a:p>
            <a:pPr algn="ctr"/>
            <a:r>
              <a:rPr lang="en-GB" sz="1900" dirty="0" smtClean="0">
                <a:latin typeface="KG Second Chances Solid" panose="02000000000000000000" pitchFamily="2" charset="0"/>
              </a:rPr>
              <a:t>Often say that they are offsetting carbon.</a:t>
            </a:r>
          </a:p>
          <a:p>
            <a:pPr algn="ctr"/>
            <a:r>
              <a:rPr lang="en-GB" sz="1900" dirty="0" smtClean="0">
                <a:latin typeface="KG Second Chances Solid" panose="02000000000000000000" pitchFamily="2" charset="0"/>
              </a:rPr>
              <a:t> </a:t>
            </a:r>
          </a:p>
          <a:p>
            <a:pPr algn="ctr"/>
            <a:r>
              <a:rPr lang="en-GB" sz="1900" dirty="0" smtClean="0">
                <a:latin typeface="KG Second Chances Solid" panose="02000000000000000000" pitchFamily="2" charset="0"/>
              </a:rPr>
              <a:t>In order to be serious about tackling climate change, companies need to stop the carbon emission from getting in to the atmosphere in the first place but we also need to do are part as consumers to reduce this demand.</a:t>
            </a:r>
          </a:p>
          <a:p>
            <a:pPr algn="r"/>
            <a:endParaRPr lang="en-GB" dirty="0">
              <a:latin typeface="KG Second Chances Solid" panose="02000000000000000000" pitchFamily="2" charset="0"/>
            </a:endParaRPr>
          </a:p>
          <a:p>
            <a:pPr algn="r"/>
            <a:r>
              <a:rPr lang="en-GB" sz="1100" dirty="0" smtClean="0">
                <a:latin typeface="KG Second Chances Solid" panose="02000000000000000000" pitchFamily="2" charset="0"/>
              </a:rPr>
              <a:t>Greenpeace article - </a:t>
            </a:r>
            <a:r>
              <a:rPr lang="en-GB" sz="1100" b="1" dirty="0">
                <a:latin typeface="KG Second Chances Solid" panose="02000000000000000000" pitchFamily="2" charset="0"/>
                <a:hlinkClick r:id="rId3"/>
              </a:rPr>
              <a:t>The biggest problem with carbon offsetting is that it doesn’t really </a:t>
            </a:r>
            <a:r>
              <a:rPr lang="en-GB" sz="1100" b="1" dirty="0" smtClean="0">
                <a:latin typeface="KG Second Chances Solid" panose="02000000000000000000" pitchFamily="2" charset="0"/>
                <a:hlinkClick r:id="rId3"/>
              </a:rPr>
              <a:t>work</a:t>
            </a:r>
            <a:endParaRPr lang="en-GB" sz="1100" b="1" dirty="0">
              <a:latin typeface="KG Second Chances Solid" panose="02000000000000000000" pitchFamily="2" charset="0"/>
            </a:endParaRPr>
          </a:p>
        </p:txBody>
      </p:sp>
    </p:spTree>
    <p:extLst>
      <p:ext uri="{BB962C8B-B14F-4D97-AF65-F5344CB8AC3E}">
        <p14:creationId xmlns:p14="http://schemas.microsoft.com/office/powerpoint/2010/main" val="389193264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65464" y="117000"/>
            <a:ext cx="9575072" cy="662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p:cNvSpPr txBox="1"/>
          <p:nvPr/>
        </p:nvSpPr>
        <p:spPr>
          <a:xfrm>
            <a:off x="165464" y="617334"/>
            <a:ext cx="9575072" cy="707886"/>
          </a:xfrm>
          <a:prstGeom prst="rect">
            <a:avLst/>
          </a:prstGeom>
          <a:noFill/>
        </p:spPr>
        <p:txBody>
          <a:bodyPr wrap="square" rtlCol="0">
            <a:spAutoFit/>
          </a:bodyPr>
          <a:lstStyle/>
          <a:p>
            <a:pPr algn="ctr"/>
            <a:r>
              <a:rPr lang="en-GB" sz="4000" dirty="0" smtClean="0">
                <a:latin typeface="KG Second Chances Solid" panose="02000000000000000000" pitchFamily="2" charset="0"/>
              </a:rPr>
              <a:t>MORE INFORMATION</a:t>
            </a:r>
            <a:endParaRPr lang="en-GB" sz="4000" dirty="0">
              <a:latin typeface="KG Second Chances Solid" panose="02000000000000000000" pitchFamily="2" charset="0"/>
            </a:endParaRPr>
          </a:p>
        </p:txBody>
      </p:sp>
      <p:sp>
        <p:nvSpPr>
          <p:cNvPr id="6" name="TextBox 5"/>
          <p:cNvSpPr txBox="1"/>
          <p:nvPr/>
        </p:nvSpPr>
        <p:spPr>
          <a:xfrm>
            <a:off x="950965" y="1303710"/>
            <a:ext cx="8004069" cy="923330"/>
          </a:xfrm>
          <a:prstGeom prst="rect">
            <a:avLst/>
          </a:prstGeom>
          <a:noFill/>
        </p:spPr>
        <p:txBody>
          <a:bodyPr wrap="square" rtlCol="0">
            <a:spAutoFit/>
          </a:bodyPr>
          <a:lstStyle/>
          <a:p>
            <a:pPr algn="ctr"/>
            <a:r>
              <a:rPr lang="en-GB" dirty="0" smtClean="0">
                <a:latin typeface="KG Second Chances Solid" panose="02000000000000000000" pitchFamily="2" charset="0"/>
              </a:rPr>
              <a:t>Take a look at the videos below to find out more.</a:t>
            </a:r>
          </a:p>
          <a:p>
            <a:pPr algn="ctr"/>
            <a:endParaRPr lang="en-GB" dirty="0">
              <a:latin typeface="KG Second Chances Solid" panose="02000000000000000000" pitchFamily="2" charset="0"/>
            </a:endParaRPr>
          </a:p>
          <a:p>
            <a:pPr algn="ctr"/>
            <a:r>
              <a:rPr lang="en-GB" dirty="0" smtClean="0">
                <a:latin typeface="KG Second Chances Solid" panose="02000000000000000000" pitchFamily="2" charset="0"/>
              </a:rPr>
              <a:t>Click on each image to watch the videos.</a:t>
            </a:r>
          </a:p>
        </p:txBody>
      </p:sp>
      <p:pic>
        <p:nvPicPr>
          <p:cNvPr id="2" name="Picture 1">
            <a:hlinkClick r:id="rId2"/>
          </p:cNvPr>
          <p:cNvPicPr>
            <a:picLocks noChangeAspect="1"/>
          </p:cNvPicPr>
          <p:nvPr/>
        </p:nvPicPr>
        <p:blipFill>
          <a:blip r:embed="rId3"/>
          <a:stretch>
            <a:fillRect/>
          </a:stretch>
        </p:blipFill>
        <p:spPr>
          <a:xfrm>
            <a:off x="365233" y="2891359"/>
            <a:ext cx="2857500" cy="1600200"/>
          </a:xfrm>
          <a:prstGeom prst="rect">
            <a:avLst/>
          </a:prstGeom>
        </p:spPr>
      </p:pic>
      <p:sp>
        <p:nvSpPr>
          <p:cNvPr id="9" name="TextBox 8"/>
          <p:cNvSpPr txBox="1"/>
          <p:nvPr/>
        </p:nvSpPr>
        <p:spPr>
          <a:xfrm>
            <a:off x="576214" y="4644121"/>
            <a:ext cx="2435538" cy="923330"/>
          </a:xfrm>
          <a:prstGeom prst="rect">
            <a:avLst/>
          </a:prstGeom>
          <a:noFill/>
        </p:spPr>
        <p:txBody>
          <a:bodyPr wrap="square" rtlCol="0">
            <a:spAutoFit/>
          </a:bodyPr>
          <a:lstStyle/>
          <a:p>
            <a:pPr algn="ctr"/>
            <a:r>
              <a:rPr lang="en-GB" dirty="0" smtClean="0">
                <a:latin typeface="KG Second Chances Solid" panose="02000000000000000000" pitchFamily="2" charset="0"/>
              </a:rPr>
              <a:t>Greenpeace - Climate solutions are here! Let’s go!</a:t>
            </a:r>
            <a:endParaRPr lang="en-GB" dirty="0" smtClean="0">
              <a:latin typeface="KG Second Chances Solid" panose="02000000000000000000" pitchFamily="2" charset="0"/>
              <a:hlinkClick r:id="rId2"/>
            </a:endParaRPr>
          </a:p>
        </p:txBody>
      </p:sp>
      <p:pic>
        <p:nvPicPr>
          <p:cNvPr id="3" name="Picture 2">
            <a:hlinkClick r:id="rId4"/>
          </p:cNvPr>
          <p:cNvPicPr>
            <a:picLocks noChangeAspect="1"/>
          </p:cNvPicPr>
          <p:nvPr/>
        </p:nvPicPr>
        <p:blipFill>
          <a:blip r:embed="rId5"/>
          <a:stretch>
            <a:fillRect/>
          </a:stretch>
        </p:blipFill>
        <p:spPr>
          <a:xfrm>
            <a:off x="3541481" y="2891359"/>
            <a:ext cx="2857500" cy="1600200"/>
          </a:xfrm>
          <a:prstGeom prst="rect">
            <a:avLst/>
          </a:prstGeom>
        </p:spPr>
      </p:pic>
      <p:sp>
        <p:nvSpPr>
          <p:cNvPr id="10" name="TextBox 9"/>
          <p:cNvSpPr txBox="1"/>
          <p:nvPr/>
        </p:nvSpPr>
        <p:spPr>
          <a:xfrm>
            <a:off x="3752462" y="4644121"/>
            <a:ext cx="2435538" cy="1200329"/>
          </a:xfrm>
          <a:prstGeom prst="rect">
            <a:avLst/>
          </a:prstGeom>
          <a:noFill/>
        </p:spPr>
        <p:txBody>
          <a:bodyPr wrap="square" rtlCol="0">
            <a:spAutoFit/>
          </a:bodyPr>
          <a:lstStyle/>
          <a:p>
            <a:pPr algn="ctr"/>
            <a:r>
              <a:rPr lang="en-GB" dirty="0" smtClean="0">
                <a:latin typeface="KG Second Chances Solid" panose="02000000000000000000" pitchFamily="2" charset="0"/>
              </a:rPr>
              <a:t>Friends of the Earth - Who does climate change affect most?</a:t>
            </a:r>
            <a:endParaRPr lang="en-GB" dirty="0" smtClean="0">
              <a:latin typeface="KG Second Chances Solid" panose="02000000000000000000" pitchFamily="2" charset="0"/>
              <a:hlinkClick r:id="rId2"/>
            </a:endParaRPr>
          </a:p>
        </p:txBody>
      </p:sp>
      <p:pic>
        <p:nvPicPr>
          <p:cNvPr id="4" name="Picture 3">
            <a:hlinkClick r:id="rId6"/>
          </p:cNvPr>
          <p:cNvPicPr>
            <a:picLocks noChangeAspect="1"/>
          </p:cNvPicPr>
          <p:nvPr/>
        </p:nvPicPr>
        <p:blipFill rotWithShape="1">
          <a:blip r:embed="rId7"/>
          <a:srcRect t="12778" b="12619"/>
          <a:stretch/>
        </p:blipFill>
        <p:spPr>
          <a:xfrm>
            <a:off x="6717729" y="2891359"/>
            <a:ext cx="2863149" cy="1602000"/>
          </a:xfrm>
          <a:prstGeom prst="rect">
            <a:avLst/>
          </a:prstGeom>
        </p:spPr>
      </p:pic>
      <p:sp>
        <p:nvSpPr>
          <p:cNvPr id="11" name="TextBox 10"/>
          <p:cNvSpPr txBox="1"/>
          <p:nvPr/>
        </p:nvSpPr>
        <p:spPr>
          <a:xfrm>
            <a:off x="6931534" y="4644121"/>
            <a:ext cx="2435538" cy="1200329"/>
          </a:xfrm>
          <a:prstGeom prst="rect">
            <a:avLst/>
          </a:prstGeom>
          <a:noFill/>
        </p:spPr>
        <p:txBody>
          <a:bodyPr wrap="square" rtlCol="0">
            <a:spAutoFit/>
          </a:bodyPr>
          <a:lstStyle/>
          <a:p>
            <a:pPr algn="ctr"/>
            <a:r>
              <a:rPr lang="en-GB" dirty="0" smtClean="0">
                <a:latin typeface="KG Second Chances Solid" panose="02000000000000000000" pitchFamily="2" charset="0"/>
              </a:rPr>
              <a:t>WWF - Fighting climate change to save our one shared home.</a:t>
            </a:r>
            <a:endParaRPr lang="en-GB" dirty="0" smtClean="0">
              <a:latin typeface="KG Second Chances Solid" panose="02000000000000000000" pitchFamily="2" charset="0"/>
              <a:hlinkClick r:id="rId2"/>
            </a:endParaRPr>
          </a:p>
        </p:txBody>
      </p:sp>
    </p:spTree>
    <p:extLst>
      <p:ext uri="{BB962C8B-B14F-4D97-AF65-F5344CB8AC3E}">
        <p14:creationId xmlns:p14="http://schemas.microsoft.com/office/powerpoint/2010/main" val="148457688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65464" y="117000"/>
            <a:ext cx="9575072" cy="662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KG Second Chances Solid" panose="02000000000000000000" pitchFamily="2" charset="0"/>
            </a:endParaRPr>
          </a:p>
        </p:txBody>
      </p:sp>
      <p:sp>
        <p:nvSpPr>
          <p:cNvPr id="8" name="TextBox 7"/>
          <p:cNvSpPr txBox="1"/>
          <p:nvPr/>
        </p:nvSpPr>
        <p:spPr>
          <a:xfrm>
            <a:off x="1431077" y="270842"/>
            <a:ext cx="7043846" cy="707886"/>
          </a:xfrm>
          <a:prstGeom prst="rect">
            <a:avLst/>
          </a:prstGeom>
          <a:noFill/>
        </p:spPr>
        <p:txBody>
          <a:bodyPr wrap="square" rtlCol="0">
            <a:spAutoFit/>
          </a:bodyPr>
          <a:lstStyle/>
          <a:p>
            <a:pPr algn="ctr"/>
            <a:r>
              <a:rPr lang="en-GB" sz="4000" dirty="0">
                <a:solidFill>
                  <a:schemeClr val="accent1">
                    <a:lumMod val="50000"/>
                  </a:schemeClr>
                </a:solidFill>
                <a:latin typeface="KG Second Chances Solid" panose="02000000000000000000" pitchFamily="2" charset="0"/>
              </a:rPr>
              <a:t>IMAGE CREDITS</a:t>
            </a:r>
          </a:p>
        </p:txBody>
      </p:sp>
      <p:graphicFrame>
        <p:nvGraphicFramePr>
          <p:cNvPr id="6" name="Table 5">
            <a:extLst>
              <a:ext uri="{FF2B5EF4-FFF2-40B4-BE49-F238E27FC236}">
                <a16:creationId xmlns:a16="http://schemas.microsoft.com/office/drawing/2014/main" id="{74445D36-D05B-6349-8F97-81CC28483DCC}"/>
              </a:ext>
            </a:extLst>
          </p:cNvPr>
          <p:cNvGraphicFramePr>
            <a:graphicFrameLocks noGrp="1"/>
          </p:cNvGraphicFramePr>
          <p:nvPr>
            <p:extLst>
              <p:ext uri="{D42A27DB-BD31-4B8C-83A1-F6EECF244321}">
                <p14:modId xmlns:p14="http://schemas.microsoft.com/office/powerpoint/2010/main" val="853211583"/>
              </p:ext>
            </p:extLst>
          </p:nvPr>
        </p:nvGraphicFramePr>
        <p:xfrm>
          <a:off x="535578" y="1403917"/>
          <a:ext cx="8428119" cy="4343194"/>
        </p:xfrm>
        <a:graphic>
          <a:graphicData uri="http://schemas.openxmlformats.org/drawingml/2006/table">
            <a:tbl>
              <a:tblPr firstRow="1" bandRow="1">
                <a:tableStyleId>{5940675A-B579-460E-94D1-54222C63F5DA}</a:tableStyleId>
              </a:tblPr>
              <a:tblGrid>
                <a:gridCol w="966653">
                  <a:extLst>
                    <a:ext uri="{9D8B030D-6E8A-4147-A177-3AD203B41FA5}">
                      <a16:colId xmlns:a16="http://schemas.microsoft.com/office/drawing/2014/main" val="2797114442"/>
                    </a:ext>
                  </a:extLst>
                </a:gridCol>
                <a:gridCol w="2194559">
                  <a:extLst>
                    <a:ext uri="{9D8B030D-6E8A-4147-A177-3AD203B41FA5}">
                      <a16:colId xmlns:a16="http://schemas.microsoft.com/office/drawing/2014/main" val="2159196442"/>
                    </a:ext>
                  </a:extLst>
                </a:gridCol>
                <a:gridCol w="5266907">
                  <a:extLst>
                    <a:ext uri="{9D8B030D-6E8A-4147-A177-3AD203B41FA5}">
                      <a16:colId xmlns:a16="http://schemas.microsoft.com/office/drawing/2014/main" val="2857316932"/>
                    </a:ext>
                  </a:extLst>
                </a:gridCol>
              </a:tblGrid>
              <a:tr h="311572">
                <a:tc>
                  <a:txBody>
                    <a:bodyPr/>
                    <a:lstStyle/>
                    <a:p>
                      <a:pPr algn="l"/>
                      <a:r>
                        <a:rPr lang="en-US" sz="1400" b="1" dirty="0" smtClean="0">
                          <a:solidFill>
                            <a:schemeClr val="accent1">
                              <a:lumMod val="50000"/>
                            </a:schemeClr>
                          </a:solidFill>
                          <a:latin typeface="Century Gothic" panose="020B0502020202020204" pitchFamily="34" charset="0"/>
                        </a:rPr>
                        <a:t>Slide(s)</a:t>
                      </a:r>
                      <a:endParaRPr lang="en-US" sz="1400" b="1" dirty="0">
                        <a:solidFill>
                          <a:schemeClr val="accent1">
                            <a:lumMod val="50000"/>
                          </a:schemeClr>
                        </a:solidFill>
                        <a:latin typeface="Century Gothic" panose="020B0502020202020204" pitchFamily="34" charset="0"/>
                      </a:endParaRPr>
                    </a:p>
                  </a:txBody>
                  <a:tcPr marL="91441" marR="91441">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a:r>
                        <a:rPr lang="en-US" sz="1400" b="1" dirty="0" smtClean="0">
                          <a:solidFill>
                            <a:schemeClr val="accent1">
                              <a:lumMod val="50000"/>
                            </a:schemeClr>
                          </a:solidFill>
                          <a:latin typeface="Century Gothic" panose="020B0502020202020204" pitchFamily="34" charset="0"/>
                        </a:rPr>
                        <a:t>Photo</a:t>
                      </a:r>
                      <a:endParaRPr lang="en-US" sz="1400" b="1" dirty="0">
                        <a:solidFill>
                          <a:schemeClr val="accent1">
                            <a:lumMod val="50000"/>
                          </a:schemeClr>
                        </a:solidFill>
                        <a:latin typeface="Century Gothic" panose="020B0502020202020204" pitchFamily="34" charset="0"/>
                      </a:endParaRPr>
                    </a:p>
                  </a:txBody>
                  <a:tcPr marL="91441" marR="91441">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a:r>
                        <a:rPr lang="en-US" sz="1400" b="1">
                          <a:solidFill>
                            <a:schemeClr val="accent1">
                              <a:lumMod val="50000"/>
                            </a:schemeClr>
                          </a:solidFill>
                          <a:latin typeface="Century Gothic" panose="020B0502020202020204" pitchFamily="34" charset="0"/>
                        </a:rPr>
                        <a:t>Attribution</a:t>
                      </a:r>
                    </a:p>
                  </a:txBody>
                  <a:tcPr marL="91441" marR="91441">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006762883"/>
                  </a:ext>
                </a:extLst>
              </a:tr>
              <a:tr h="281138">
                <a:tc>
                  <a:txBody>
                    <a:bodyPr/>
                    <a:lstStyle/>
                    <a:p>
                      <a:pPr algn="l"/>
                      <a:r>
                        <a:rPr lang="en-US" sz="1200" dirty="0" smtClean="0">
                          <a:solidFill>
                            <a:schemeClr val="accent1">
                              <a:lumMod val="50000"/>
                            </a:schemeClr>
                          </a:solidFill>
                          <a:latin typeface="Century Gothic" panose="020B0502020202020204" pitchFamily="34" charset="0"/>
                        </a:rPr>
                        <a:t>5</a:t>
                      </a:r>
                      <a:endParaRPr lang="en-US" sz="1200" dirty="0">
                        <a:solidFill>
                          <a:schemeClr val="accent1">
                            <a:lumMod val="50000"/>
                          </a:schemeClr>
                        </a:solidFill>
                        <a:latin typeface="Century Gothic" panose="020B0502020202020204" pitchFamily="34" charset="0"/>
                      </a:endParaRPr>
                    </a:p>
                  </a:txBody>
                  <a:tcPr marL="91441" marR="91441">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a:r>
                        <a:rPr lang="en-US" sz="1200" dirty="0" smtClean="0">
                          <a:solidFill>
                            <a:schemeClr val="accent1">
                              <a:lumMod val="50000"/>
                            </a:schemeClr>
                          </a:solidFill>
                          <a:latin typeface="Century Gothic" panose="020B0502020202020204" pitchFamily="34" charset="0"/>
                        </a:rPr>
                        <a:t>Grass and drought</a:t>
                      </a:r>
                      <a:endParaRPr lang="en-US" sz="1200" dirty="0">
                        <a:solidFill>
                          <a:schemeClr val="accent1">
                            <a:lumMod val="50000"/>
                          </a:schemeClr>
                        </a:solidFill>
                        <a:latin typeface="Century Gothic" panose="020B0502020202020204" pitchFamily="34" charset="0"/>
                      </a:endParaRPr>
                    </a:p>
                  </a:txBody>
                  <a:tcPr marL="91441" marR="91441">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chemeClr val="accent1">
                              <a:lumMod val="50000"/>
                            </a:schemeClr>
                          </a:solidFill>
                          <a:latin typeface="Century Gothic" panose="020B0502020202020204" pitchFamily="34" charset="0"/>
                        </a:rPr>
                        <a:t>By </a:t>
                      </a:r>
                      <a:r>
                        <a:rPr lang="en-GB" sz="1200" b="0" kern="1200" dirty="0" err="1" smtClean="0">
                          <a:solidFill>
                            <a:schemeClr val="accent1">
                              <a:lumMod val="50000"/>
                            </a:schemeClr>
                          </a:solidFill>
                          <a:effectLst/>
                          <a:latin typeface="Century Gothic" panose="020B0502020202020204" pitchFamily="34" charset="0"/>
                          <a:ea typeface="+mn-ea"/>
                          <a:cs typeface="+mn-cs"/>
                        </a:rPr>
                        <a:t>Tumisui</a:t>
                      </a:r>
                      <a:r>
                        <a:rPr lang="en-US" sz="1200" b="0" dirty="0" smtClean="0">
                          <a:solidFill>
                            <a:schemeClr val="accent1">
                              <a:lumMod val="50000"/>
                            </a:schemeClr>
                          </a:solidFill>
                          <a:latin typeface="Century Gothic" panose="020B0502020202020204" pitchFamily="34" charset="0"/>
                        </a:rPr>
                        <a:t> via </a:t>
                      </a:r>
                      <a:r>
                        <a:rPr lang="en-US" sz="1200" b="0" dirty="0" err="1" smtClean="0">
                          <a:solidFill>
                            <a:schemeClr val="accent1">
                              <a:lumMod val="50000"/>
                            </a:schemeClr>
                          </a:solidFill>
                          <a:latin typeface="Century Gothic" panose="020B0502020202020204" pitchFamily="34" charset="0"/>
                        </a:rPr>
                        <a:t>Pixabay</a:t>
                      </a:r>
                      <a:endParaRPr lang="en-US" sz="1200" b="0" dirty="0" smtClean="0">
                        <a:solidFill>
                          <a:schemeClr val="accent1">
                            <a:lumMod val="50000"/>
                          </a:schemeClr>
                        </a:solidFill>
                        <a:latin typeface="Century Gothic" panose="020B0502020202020204" pitchFamily="34" charset="0"/>
                      </a:endParaRPr>
                    </a:p>
                  </a:txBody>
                  <a:tcPr marL="91441" marR="91441">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033192136"/>
                  </a:ext>
                </a:extLst>
              </a:tr>
              <a:tr h="281138">
                <a:tc>
                  <a:txBody>
                    <a:bodyPr/>
                    <a:lstStyle/>
                    <a:p>
                      <a:pPr algn="l"/>
                      <a:r>
                        <a:rPr lang="en-US" sz="1200" dirty="0" smtClean="0">
                          <a:solidFill>
                            <a:schemeClr val="accent1">
                              <a:lumMod val="50000"/>
                            </a:schemeClr>
                          </a:solidFill>
                          <a:latin typeface="Century Gothic" panose="020B0502020202020204" pitchFamily="34" charset="0"/>
                        </a:rPr>
                        <a:t>7</a:t>
                      </a:r>
                      <a:endParaRPr lang="en-US" sz="1200" dirty="0">
                        <a:solidFill>
                          <a:schemeClr val="accent1">
                            <a:lumMod val="50000"/>
                          </a:schemeClr>
                        </a:solidFill>
                        <a:latin typeface="Century Gothic" panose="020B0502020202020204" pitchFamily="34" charset="0"/>
                      </a:endParaRPr>
                    </a:p>
                  </a:txBody>
                  <a:tcPr marL="91441" marR="91441">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a:r>
                        <a:rPr lang="en-US" sz="1200" dirty="0" smtClean="0">
                          <a:solidFill>
                            <a:schemeClr val="accent1">
                              <a:lumMod val="50000"/>
                            </a:schemeClr>
                          </a:solidFill>
                          <a:latin typeface="Century Gothic" panose="020B0502020202020204" pitchFamily="34" charset="0"/>
                        </a:rPr>
                        <a:t>Oil rig</a:t>
                      </a:r>
                      <a:endParaRPr lang="en-US" sz="1200" dirty="0">
                        <a:solidFill>
                          <a:schemeClr val="accent1">
                            <a:lumMod val="50000"/>
                          </a:schemeClr>
                        </a:solidFill>
                        <a:latin typeface="Century Gothic" panose="020B0502020202020204" pitchFamily="34" charset="0"/>
                      </a:endParaRPr>
                    </a:p>
                  </a:txBody>
                  <a:tcPr marL="91441" marR="91441">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914362" rtl="0" eaLnBrk="1" fontAlgn="auto" latinLnBrk="0" hangingPunct="1">
                        <a:lnSpc>
                          <a:spcPct val="100000"/>
                        </a:lnSpc>
                        <a:spcBef>
                          <a:spcPts val="0"/>
                        </a:spcBef>
                        <a:spcAft>
                          <a:spcPts val="0"/>
                        </a:spcAft>
                        <a:buClrTx/>
                        <a:buSzTx/>
                        <a:buFontTx/>
                        <a:buNone/>
                        <a:tabLst/>
                        <a:defRPr/>
                      </a:pPr>
                      <a:r>
                        <a:rPr lang="en-US" sz="1200" dirty="0" smtClean="0">
                          <a:solidFill>
                            <a:schemeClr val="accent1">
                              <a:lumMod val="50000"/>
                            </a:schemeClr>
                          </a:solidFill>
                          <a:latin typeface="Century Gothic" panose="020B0502020202020204" pitchFamily="34" charset="0"/>
                        </a:rPr>
                        <a:t>By </a:t>
                      </a:r>
                      <a:r>
                        <a:rPr lang="en-GB" sz="1200" b="0" kern="1200" dirty="0" smtClean="0">
                          <a:solidFill>
                            <a:schemeClr val="accent1">
                              <a:lumMod val="50000"/>
                            </a:schemeClr>
                          </a:solidFill>
                          <a:effectLst/>
                          <a:latin typeface="Century Gothic" panose="020B0502020202020204" pitchFamily="34" charset="0"/>
                          <a:ea typeface="+mn-ea"/>
                          <a:cs typeface="+mn-cs"/>
                        </a:rPr>
                        <a:t>chandlervid85</a:t>
                      </a:r>
                      <a:r>
                        <a:rPr lang="en-US" sz="1200" b="0" dirty="0" smtClean="0">
                          <a:solidFill>
                            <a:schemeClr val="accent1">
                              <a:lumMod val="50000"/>
                            </a:schemeClr>
                          </a:solidFill>
                          <a:latin typeface="Century Gothic" panose="020B0502020202020204" pitchFamily="34" charset="0"/>
                        </a:rPr>
                        <a:t> via Freepik</a:t>
                      </a:r>
                    </a:p>
                  </a:txBody>
                  <a:tcPr marL="91441" marR="91441">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770637694"/>
                  </a:ext>
                </a:extLst>
              </a:tr>
              <a:tr h="281138">
                <a:tc>
                  <a:txBody>
                    <a:bodyPr/>
                    <a:lstStyle/>
                    <a:p>
                      <a:pPr algn="l"/>
                      <a:r>
                        <a:rPr lang="en-US" sz="1200" dirty="0" smtClean="0">
                          <a:solidFill>
                            <a:schemeClr val="accent1">
                              <a:lumMod val="50000"/>
                            </a:schemeClr>
                          </a:solidFill>
                          <a:latin typeface="Century Gothic" panose="020B0502020202020204" pitchFamily="34" charset="0"/>
                        </a:rPr>
                        <a:t>9</a:t>
                      </a:r>
                      <a:endParaRPr lang="en-US" sz="1200" dirty="0">
                        <a:solidFill>
                          <a:schemeClr val="accent1">
                            <a:lumMod val="50000"/>
                          </a:schemeClr>
                        </a:solidFill>
                        <a:latin typeface="Century Gothic" panose="020B0502020202020204" pitchFamily="34" charset="0"/>
                      </a:endParaRPr>
                    </a:p>
                  </a:txBody>
                  <a:tcPr marL="91441" marR="91441">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228600" rtl="0" eaLnBrk="1" fontAlgn="auto" latinLnBrk="0" hangingPunct="1">
                        <a:lnSpc>
                          <a:spcPct val="100000"/>
                        </a:lnSpc>
                        <a:spcBef>
                          <a:spcPts val="0"/>
                        </a:spcBef>
                        <a:spcAft>
                          <a:spcPts val="0"/>
                        </a:spcAft>
                        <a:buClrTx/>
                        <a:buSzTx/>
                        <a:buFontTx/>
                        <a:buNone/>
                        <a:tabLst/>
                        <a:defRPr/>
                      </a:pPr>
                      <a:r>
                        <a:rPr lang="en-US" sz="1200" dirty="0" smtClean="0">
                          <a:solidFill>
                            <a:schemeClr val="accent1">
                              <a:lumMod val="50000"/>
                            </a:schemeClr>
                          </a:solidFill>
                          <a:latin typeface="Century Gothic" panose="020B0502020202020204" pitchFamily="34" charset="0"/>
                        </a:rPr>
                        <a:t>Sea ice</a:t>
                      </a:r>
                      <a:endParaRPr lang="en-US" sz="1200" dirty="0">
                        <a:solidFill>
                          <a:schemeClr val="accent1">
                            <a:lumMod val="50000"/>
                          </a:schemeClr>
                        </a:solidFill>
                        <a:latin typeface="Century Gothic" panose="020B0502020202020204" pitchFamily="34" charset="0"/>
                      </a:endParaRPr>
                    </a:p>
                  </a:txBody>
                  <a:tcPr marL="91441" marR="91441">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228600" rtl="0" eaLnBrk="1" fontAlgn="auto" latinLnBrk="0" hangingPunct="1">
                        <a:lnSpc>
                          <a:spcPct val="100000"/>
                        </a:lnSpc>
                        <a:spcBef>
                          <a:spcPts val="0"/>
                        </a:spcBef>
                        <a:spcAft>
                          <a:spcPts val="0"/>
                        </a:spcAft>
                        <a:buClrTx/>
                        <a:buSzTx/>
                        <a:buFontTx/>
                        <a:buNone/>
                        <a:tabLst/>
                        <a:defRPr/>
                      </a:pPr>
                      <a:r>
                        <a:rPr lang="en-US" sz="1200" dirty="0" smtClean="0">
                          <a:solidFill>
                            <a:schemeClr val="accent1">
                              <a:lumMod val="50000"/>
                            </a:schemeClr>
                          </a:solidFill>
                          <a:latin typeface="Century Gothic" panose="020B0502020202020204" pitchFamily="34" charset="0"/>
                        </a:rPr>
                        <a:t>By </a:t>
                      </a:r>
                      <a:r>
                        <a:rPr lang="en-GB" sz="1200" b="0" kern="1200" dirty="0" smtClean="0">
                          <a:solidFill>
                            <a:schemeClr val="accent1">
                              <a:lumMod val="50000"/>
                            </a:schemeClr>
                          </a:solidFill>
                          <a:effectLst/>
                          <a:latin typeface="Century Gothic" panose="020B0502020202020204" pitchFamily="34" charset="0"/>
                          <a:ea typeface="+mn-ea"/>
                          <a:cs typeface="+mn-cs"/>
                        </a:rPr>
                        <a:t>jannoon028</a:t>
                      </a:r>
                      <a:r>
                        <a:rPr lang="en-US" sz="1200" b="0" dirty="0" smtClean="0">
                          <a:solidFill>
                            <a:schemeClr val="accent1">
                              <a:lumMod val="50000"/>
                            </a:schemeClr>
                          </a:solidFill>
                          <a:latin typeface="Century Gothic" panose="020B0502020202020204" pitchFamily="34" charset="0"/>
                        </a:rPr>
                        <a:t> via Freepik</a:t>
                      </a:r>
                    </a:p>
                  </a:txBody>
                  <a:tcPr marL="91441" marR="91441">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644611327"/>
                  </a:ext>
                </a:extLst>
              </a:tr>
              <a:tr h="281138">
                <a:tc>
                  <a:txBody>
                    <a:bodyPr/>
                    <a:lstStyle/>
                    <a:p>
                      <a:pPr algn="l"/>
                      <a:r>
                        <a:rPr lang="en-US" sz="1200" dirty="0" smtClean="0">
                          <a:solidFill>
                            <a:schemeClr val="accent1">
                              <a:lumMod val="50000"/>
                            </a:schemeClr>
                          </a:solidFill>
                          <a:latin typeface="Century Gothic" panose="020B0502020202020204" pitchFamily="34" charset="0"/>
                        </a:rPr>
                        <a:t>9</a:t>
                      </a:r>
                      <a:endParaRPr lang="en-US" sz="1200" dirty="0">
                        <a:solidFill>
                          <a:schemeClr val="accent1">
                            <a:lumMod val="50000"/>
                          </a:schemeClr>
                        </a:solidFill>
                        <a:latin typeface="Century Gothic" panose="020B0502020202020204" pitchFamily="34" charset="0"/>
                      </a:endParaRPr>
                    </a:p>
                  </a:txBody>
                  <a:tcPr marL="91441" marR="91441">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228600" rtl="0" eaLnBrk="1" fontAlgn="auto" latinLnBrk="0" hangingPunct="1">
                        <a:lnSpc>
                          <a:spcPct val="100000"/>
                        </a:lnSpc>
                        <a:spcBef>
                          <a:spcPts val="0"/>
                        </a:spcBef>
                        <a:spcAft>
                          <a:spcPts val="0"/>
                        </a:spcAft>
                        <a:buClrTx/>
                        <a:buSzTx/>
                        <a:buFontTx/>
                        <a:buNone/>
                        <a:tabLst/>
                        <a:defRPr/>
                      </a:pPr>
                      <a:r>
                        <a:rPr lang="en-US" sz="1200" dirty="0" smtClean="0">
                          <a:solidFill>
                            <a:schemeClr val="accent1">
                              <a:lumMod val="50000"/>
                            </a:schemeClr>
                          </a:solidFill>
                          <a:latin typeface="Century Gothic" panose="020B0502020202020204" pitchFamily="34" charset="0"/>
                        </a:rPr>
                        <a:t>Storm damage</a:t>
                      </a:r>
                      <a:endParaRPr lang="en-US" sz="1200" dirty="0">
                        <a:solidFill>
                          <a:schemeClr val="accent1">
                            <a:lumMod val="50000"/>
                          </a:schemeClr>
                        </a:solidFill>
                        <a:latin typeface="Century Gothic" panose="020B0502020202020204" pitchFamily="34" charset="0"/>
                      </a:endParaRPr>
                    </a:p>
                  </a:txBody>
                  <a:tcPr marL="91441" marR="91441">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228600" rtl="0" eaLnBrk="1" fontAlgn="auto" latinLnBrk="0" hangingPunct="1">
                        <a:lnSpc>
                          <a:spcPct val="100000"/>
                        </a:lnSpc>
                        <a:spcBef>
                          <a:spcPts val="0"/>
                        </a:spcBef>
                        <a:spcAft>
                          <a:spcPts val="0"/>
                        </a:spcAft>
                        <a:buClrTx/>
                        <a:buSzTx/>
                        <a:buFontTx/>
                        <a:buNone/>
                        <a:tabLst/>
                        <a:defRPr/>
                      </a:pPr>
                      <a:r>
                        <a:rPr lang="en-US" sz="1200" dirty="0" smtClean="0">
                          <a:solidFill>
                            <a:schemeClr val="accent1">
                              <a:lumMod val="50000"/>
                            </a:schemeClr>
                          </a:solidFill>
                          <a:latin typeface="Century Gothic" panose="020B0502020202020204" pitchFamily="34" charset="0"/>
                        </a:rPr>
                        <a:t>By </a:t>
                      </a:r>
                      <a:r>
                        <a:rPr lang="en-GB" sz="1200" b="0" kern="1200" dirty="0" smtClean="0">
                          <a:solidFill>
                            <a:schemeClr val="accent1">
                              <a:lumMod val="50000"/>
                            </a:schemeClr>
                          </a:solidFill>
                          <a:effectLst/>
                          <a:latin typeface="Century Gothic" panose="020B0502020202020204" pitchFamily="34" charset="0"/>
                          <a:ea typeface="+mn-ea"/>
                          <a:cs typeface="+mn-cs"/>
                        </a:rPr>
                        <a:t>chandlervid85</a:t>
                      </a:r>
                      <a:r>
                        <a:rPr lang="en-US" sz="1200" b="0" dirty="0" smtClean="0">
                          <a:solidFill>
                            <a:schemeClr val="accent1">
                              <a:lumMod val="50000"/>
                            </a:schemeClr>
                          </a:solidFill>
                          <a:latin typeface="Century Gothic" panose="020B0502020202020204" pitchFamily="34" charset="0"/>
                        </a:rPr>
                        <a:t> via Freepik</a:t>
                      </a:r>
                    </a:p>
                  </a:txBody>
                  <a:tcPr marL="91441" marR="91441">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260504391"/>
                  </a:ext>
                </a:extLst>
              </a:tr>
              <a:tr h="290707">
                <a:tc>
                  <a:txBody>
                    <a:bodyPr/>
                    <a:lstStyle/>
                    <a:p>
                      <a:pPr algn="l"/>
                      <a:r>
                        <a:rPr lang="en-US" sz="1200" dirty="0" smtClean="0">
                          <a:solidFill>
                            <a:schemeClr val="accent1">
                              <a:lumMod val="50000"/>
                            </a:schemeClr>
                          </a:solidFill>
                          <a:latin typeface="Century Gothic" panose="020B0502020202020204" pitchFamily="34" charset="0"/>
                        </a:rPr>
                        <a:t>9</a:t>
                      </a:r>
                      <a:endParaRPr lang="en-US" sz="1200" dirty="0">
                        <a:solidFill>
                          <a:schemeClr val="accent1">
                            <a:lumMod val="50000"/>
                          </a:schemeClr>
                        </a:solidFill>
                        <a:latin typeface="Century Gothic" panose="020B0502020202020204" pitchFamily="34" charset="0"/>
                      </a:endParaRPr>
                    </a:p>
                  </a:txBody>
                  <a:tcPr marL="91441" marR="91441">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228600" rtl="0" eaLnBrk="1" fontAlgn="auto" latinLnBrk="0" hangingPunct="1">
                        <a:lnSpc>
                          <a:spcPct val="100000"/>
                        </a:lnSpc>
                        <a:spcBef>
                          <a:spcPts val="0"/>
                        </a:spcBef>
                        <a:spcAft>
                          <a:spcPts val="0"/>
                        </a:spcAft>
                        <a:buClrTx/>
                        <a:buSzTx/>
                        <a:buFontTx/>
                        <a:buNone/>
                        <a:tabLst/>
                        <a:defRPr/>
                      </a:pPr>
                      <a:r>
                        <a:rPr lang="en-US" sz="1200" dirty="0" smtClean="0">
                          <a:solidFill>
                            <a:schemeClr val="accent1">
                              <a:lumMod val="50000"/>
                            </a:schemeClr>
                          </a:solidFill>
                          <a:latin typeface="Century Gothic" panose="020B0502020202020204" pitchFamily="34" charset="0"/>
                        </a:rPr>
                        <a:t>Drought </a:t>
                      </a:r>
                      <a:endParaRPr lang="en-US" sz="1200" dirty="0">
                        <a:solidFill>
                          <a:schemeClr val="accent1">
                            <a:lumMod val="50000"/>
                          </a:schemeClr>
                        </a:solidFill>
                        <a:latin typeface="Century Gothic" panose="020B0502020202020204" pitchFamily="34" charset="0"/>
                      </a:endParaRPr>
                    </a:p>
                  </a:txBody>
                  <a:tcPr marL="91441" marR="91441">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228600" rtl="0" eaLnBrk="1" fontAlgn="auto" latinLnBrk="0" hangingPunct="1">
                        <a:lnSpc>
                          <a:spcPct val="100000"/>
                        </a:lnSpc>
                        <a:spcBef>
                          <a:spcPts val="0"/>
                        </a:spcBef>
                        <a:spcAft>
                          <a:spcPts val="0"/>
                        </a:spcAft>
                        <a:buClrTx/>
                        <a:buSzTx/>
                        <a:buFontTx/>
                        <a:buNone/>
                        <a:tabLst/>
                        <a:defRPr/>
                      </a:pPr>
                      <a:r>
                        <a:rPr lang="en-US" sz="1200" dirty="0" smtClean="0">
                          <a:solidFill>
                            <a:schemeClr val="accent1">
                              <a:lumMod val="50000"/>
                            </a:schemeClr>
                          </a:solidFill>
                          <a:latin typeface="Century Gothic" panose="020B0502020202020204" pitchFamily="34" charset="0"/>
                        </a:rPr>
                        <a:t>By </a:t>
                      </a:r>
                      <a:r>
                        <a:rPr lang="en-GB" sz="1200" b="0" kern="1200" dirty="0" smtClean="0">
                          <a:solidFill>
                            <a:schemeClr val="accent1">
                              <a:lumMod val="50000"/>
                            </a:schemeClr>
                          </a:solidFill>
                          <a:effectLst/>
                          <a:latin typeface="Century Gothic" panose="020B0502020202020204" pitchFamily="34" charset="0"/>
                          <a:ea typeface="+mn-ea"/>
                          <a:cs typeface="+mn-cs"/>
                        </a:rPr>
                        <a:t>12019</a:t>
                      </a:r>
                      <a:r>
                        <a:rPr lang="en-US" sz="1200" b="0" dirty="0" smtClean="0">
                          <a:solidFill>
                            <a:schemeClr val="accent1">
                              <a:lumMod val="50000"/>
                            </a:schemeClr>
                          </a:solidFill>
                          <a:latin typeface="Century Gothic" panose="020B0502020202020204" pitchFamily="34" charset="0"/>
                        </a:rPr>
                        <a:t> via </a:t>
                      </a:r>
                      <a:r>
                        <a:rPr lang="en-US" sz="1200" b="0" dirty="0" err="1" smtClean="0">
                          <a:solidFill>
                            <a:schemeClr val="accent1">
                              <a:lumMod val="50000"/>
                            </a:schemeClr>
                          </a:solidFill>
                          <a:latin typeface="Century Gothic" panose="020B0502020202020204" pitchFamily="34" charset="0"/>
                        </a:rPr>
                        <a:t>Pixabay</a:t>
                      </a:r>
                      <a:endParaRPr lang="en-US" sz="1200" b="0" dirty="0" smtClean="0">
                        <a:solidFill>
                          <a:schemeClr val="accent1">
                            <a:lumMod val="50000"/>
                          </a:schemeClr>
                        </a:solidFill>
                        <a:latin typeface="Century Gothic" panose="020B0502020202020204" pitchFamily="34" charset="0"/>
                      </a:endParaRPr>
                    </a:p>
                  </a:txBody>
                  <a:tcPr marL="91441" marR="91441">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389193727"/>
                  </a:ext>
                </a:extLst>
              </a:tr>
              <a:tr h="290707">
                <a:tc>
                  <a:txBody>
                    <a:bodyPr/>
                    <a:lstStyle/>
                    <a:p>
                      <a:pPr algn="l"/>
                      <a:r>
                        <a:rPr lang="en-US" sz="1200" dirty="0" smtClean="0">
                          <a:solidFill>
                            <a:schemeClr val="accent1">
                              <a:lumMod val="50000"/>
                            </a:schemeClr>
                          </a:solidFill>
                          <a:latin typeface="Century Gothic" panose="020B0502020202020204" pitchFamily="34" charset="0"/>
                        </a:rPr>
                        <a:t>10</a:t>
                      </a:r>
                      <a:endParaRPr lang="en-US" sz="1200" dirty="0">
                        <a:solidFill>
                          <a:schemeClr val="accent1">
                            <a:lumMod val="50000"/>
                          </a:schemeClr>
                        </a:solidFill>
                        <a:latin typeface="Century Gothic" panose="020B0502020202020204" pitchFamily="34" charset="0"/>
                      </a:endParaRPr>
                    </a:p>
                  </a:txBody>
                  <a:tcPr marL="91441" marR="91441">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228600" rtl="0" eaLnBrk="1" fontAlgn="auto" latinLnBrk="0" hangingPunct="1">
                        <a:lnSpc>
                          <a:spcPct val="100000"/>
                        </a:lnSpc>
                        <a:spcBef>
                          <a:spcPts val="0"/>
                        </a:spcBef>
                        <a:spcAft>
                          <a:spcPts val="0"/>
                        </a:spcAft>
                        <a:buClrTx/>
                        <a:buSzTx/>
                        <a:buFontTx/>
                        <a:buNone/>
                        <a:tabLst/>
                        <a:defRPr/>
                      </a:pPr>
                      <a:r>
                        <a:rPr lang="en-US" sz="1200" dirty="0" smtClean="0">
                          <a:solidFill>
                            <a:schemeClr val="accent1">
                              <a:lumMod val="50000"/>
                            </a:schemeClr>
                          </a:solidFill>
                          <a:latin typeface="Century Gothic" panose="020B0502020202020204" pitchFamily="34" charset="0"/>
                        </a:rPr>
                        <a:t>Forest</a:t>
                      </a:r>
                      <a:endParaRPr lang="en-US" sz="1200" dirty="0">
                        <a:solidFill>
                          <a:schemeClr val="accent1">
                            <a:lumMod val="50000"/>
                          </a:schemeClr>
                        </a:solidFill>
                        <a:latin typeface="Century Gothic" panose="020B0502020202020204" pitchFamily="34" charset="0"/>
                      </a:endParaRPr>
                    </a:p>
                  </a:txBody>
                  <a:tcPr marL="91441" marR="91441">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228600" rtl="0" eaLnBrk="1" fontAlgn="auto" latinLnBrk="0" hangingPunct="1">
                        <a:lnSpc>
                          <a:spcPct val="100000"/>
                        </a:lnSpc>
                        <a:spcBef>
                          <a:spcPts val="0"/>
                        </a:spcBef>
                        <a:spcAft>
                          <a:spcPts val="0"/>
                        </a:spcAft>
                        <a:buClrTx/>
                        <a:buSzTx/>
                        <a:buFontTx/>
                        <a:buNone/>
                        <a:tabLst/>
                        <a:defRPr/>
                      </a:pPr>
                      <a:r>
                        <a:rPr lang="en-US" sz="1200" dirty="0" smtClean="0">
                          <a:solidFill>
                            <a:schemeClr val="accent1">
                              <a:lumMod val="50000"/>
                            </a:schemeClr>
                          </a:solidFill>
                          <a:latin typeface="Century Gothic" panose="020B0502020202020204" pitchFamily="34" charset="0"/>
                        </a:rPr>
                        <a:t>By </a:t>
                      </a:r>
                      <a:r>
                        <a:rPr lang="en-GB" sz="1200" b="0" kern="1200" dirty="0" err="1" smtClean="0">
                          <a:solidFill>
                            <a:schemeClr val="accent1">
                              <a:lumMod val="50000"/>
                            </a:schemeClr>
                          </a:solidFill>
                          <a:effectLst/>
                          <a:latin typeface="Century Gothic" panose="020B0502020202020204" pitchFamily="34" charset="0"/>
                          <a:ea typeface="+mn-ea"/>
                          <a:cs typeface="+mn-cs"/>
                        </a:rPr>
                        <a:t>pyrech</a:t>
                      </a:r>
                      <a:r>
                        <a:rPr lang="en-US" sz="1200" b="0" dirty="0" smtClean="0">
                          <a:solidFill>
                            <a:schemeClr val="accent1">
                              <a:lumMod val="50000"/>
                            </a:schemeClr>
                          </a:solidFill>
                          <a:latin typeface="Century Gothic" panose="020B0502020202020204" pitchFamily="34" charset="0"/>
                        </a:rPr>
                        <a:t> via Freepik</a:t>
                      </a:r>
                    </a:p>
                  </a:txBody>
                  <a:tcPr marL="91441" marR="91441">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655022767"/>
                  </a:ext>
                </a:extLst>
              </a:tr>
              <a:tr h="290707">
                <a:tc>
                  <a:txBody>
                    <a:bodyPr/>
                    <a:lstStyle/>
                    <a:p>
                      <a:pPr algn="l"/>
                      <a:endParaRPr lang="en-US" sz="1200" dirty="0">
                        <a:solidFill>
                          <a:schemeClr val="accent1">
                            <a:lumMod val="50000"/>
                          </a:schemeClr>
                        </a:solidFill>
                        <a:latin typeface="Century Gothic" panose="020B0502020202020204" pitchFamily="34" charset="0"/>
                      </a:endParaRPr>
                    </a:p>
                  </a:txBody>
                  <a:tcPr marL="91441" marR="91441">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lang="en-US" sz="1200" dirty="0">
                        <a:solidFill>
                          <a:schemeClr val="accent1">
                            <a:lumMod val="50000"/>
                          </a:schemeClr>
                        </a:solidFill>
                        <a:latin typeface="Century Gothic" panose="020B0502020202020204" pitchFamily="34" charset="0"/>
                      </a:endParaRPr>
                    </a:p>
                  </a:txBody>
                  <a:tcPr marL="91441" marR="91441">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lang="en-US" sz="1200" b="0" dirty="0" smtClean="0">
                        <a:solidFill>
                          <a:schemeClr val="accent1">
                            <a:lumMod val="50000"/>
                          </a:schemeClr>
                        </a:solidFill>
                        <a:latin typeface="Century Gothic" panose="020B0502020202020204" pitchFamily="34" charset="0"/>
                      </a:endParaRPr>
                    </a:p>
                  </a:txBody>
                  <a:tcPr marL="91441" marR="91441">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677168633"/>
                  </a:ext>
                </a:extLst>
              </a:tr>
              <a:tr h="290707">
                <a:tc>
                  <a:txBody>
                    <a:bodyPr/>
                    <a:lstStyle/>
                    <a:p>
                      <a:pPr algn="l"/>
                      <a:endParaRPr lang="en-US" sz="1200" dirty="0">
                        <a:solidFill>
                          <a:schemeClr val="accent1">
                            <a:lumMod val="50000"/>
                          </a:schemeClr>
                        </a:solidFill>
                        <a:latin typeface="Century Gothic" panose="020B0502020202020204" pitchFamily="34" charset="0"/>
                      </a:endParaRPr>
                    </a:p>
                  </a:txBody>
                  <a:tcPr marL="91441" marR="91441">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lang="en-US" sz="1200" dirty="0">
                        <a:solidFill>
                          <a:schemeClr val="accent1">
                            <a:lumMod val="50000"/>
                          </a:schemeClr>
                        </a:solidFill>
                        <a:latin typeface="Century Gothic" panose="020B0502020202020204" pitchFamily="34" charset="0"/>
                      </a:endParaRPr>
                    </a:p>
                  </a:txBody>
                  <a:tcPr marL="91441" marR="91441">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lang="en-US" sz="1200" dirty="0" smtClean="0">
                        <a:solidFill>
                          <a:schemeClr val="accent1">
                            <a:lumMod val="50000"/>
                          </a:schemeClr>
                        </a:solidFill>
                        <a:latin typeface="Century Gothic" panose="020B0502020202020204" pitchFamily="34" charset="0"/>
                      </a:endParaRPr>
                    </a:p>
                  </a:txBody>
                  <a:tcPr marL="91441" marR="91441">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793170029"/>
                  </a:ext>
                </a:extLst>
              </a:tr>
              <a:tr h="290707">
                <a:tc>
                  <a:txBody>
                    <a:bodyPr/>
                    <a:lstStyle/>
                    <a:p>
                      <a:pPr algn="l"/>
                      <a:endParaRPr lang="en-US" sz="1200" dirty="0">
                        <a:solidFill>
                          <a:schemeClr val="accent1">
                            <a:lumMod val="50000"/>
                          </a:schemeClr>
                        </a:solidFill>
                        <a:latin typeface="Century Gothic" panose="020B0502020202020204" pitchFamily="34" charset="0"/>
                      </a:endParaRPr>
                    </a:p>
                  </a:txBody>
                  <a:tcPr marL="91441" marR="91441">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lang="en-US" sz="1200" dirty="0">
                        <a:solidFill>
                          <a:schemeClr val="accent1">
                            <a:lumMod val="50000"/>
                          </a:schemeClr>
                        </a:solidFill>
                        <a:latin typeface="Century Gothic" panose="020B0502020202020204" pitchFamily="34" charset="0"/>
                      </a:endParaRPr>
                    </a:p>
                  </a:txBody>
                  <a:tcPr marL="91441" marR="91441">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lang="en-US" sz="1200" b="0" dirty="0" smtClean="0">
                        <a:solidFill>
                          <a:schemeClr val="accent1">
                            <a:lumMod val="50000"/>
                          </a:schemeClr>
                        </a:solidFill>
                        <a:latin typeface="Century Gothic" panose="020B0502020202020204" pitchFamily="34" charset="0"/>
                      </a:endParaRPr>
                    </a:p>
                  </a:txBody>
                  <a:tcPr marL="91441" marR="91441">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798249194"/>
                  </a:ext>
                </a:extLst>
              </a:tr>
              <a:tr h="290707">
                <a:tc>
                  <a:txBody>
                    <a:bodyPr/>
                    <a:lstStyle/>
                    <a:p>
                      <a:pPr algn="l"/>
                      <a:endParaRPr lang="en-US" sz="1200" dirty="0">
                        <a:solidFill>
                          <a:schemeClr val="accent1">
                            <a:lumMod val="50000"/>
                          </a:schemeClr>
                        </a:solidFill>
                        <a:latin typeface="Century Gothic" panose="020B0502020202020204" pitchFamily="34" charset="0"/>
                      </a:endParaRPr>
                    </a:p>
                  </a:txBody>
                  <a:tcPr marL="91441" marR="91441">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lang="en-US" sz="1200" dirty="0">
                        <a:solidFill>
                          <a:schemeClr val="accent1">
                            <a:lumMod val="50000"/>
                          </a:schemeClr>
                        </a:solidFill>
                        <a:latin typeface="Century Gothic" panose="020B0502020202020204" pitchFamily="34" charset="0"/>
                      </a:endParaRPr>
                    </a:p>
                  </a:txBody>
                  <a:tcPr marL="91441" marR="91441">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lang="en-US" sz="1200" dirty="0" smtClean="0">
                        <a:solidFill>
                          <a:schemeClr val="accent1">
                            <a:lumMod val="50000"/>
                          </a:schemeClr>
                        </a:solidFill>
                        <a:latin typeface="Century Gothic" panose="020B0502020202020204" pitchFamily="34" charset="0"/>
                      </a:endParaRPr>
                    </a:p>
                  </a:txBody>
                  <a:tcPr marL="91441" marR="91441">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99657389"/>
                  </a:ext>
                </a:extLst>
              </a:tr>
              <a:tr h="290707">
                <a:tc>
                  <a:txBody>
                    <a:bodyPr/>
                    <a:lstStyle/>
                    <a:p>
                      <a:pPr algn="l"/>
                      <a:endParaRPr lang="en-US" sz="1200" dirty="0">
                        <a:solidFill>
                          <a:schemeClr val="accent1">
                            <a:lumMod val="50000"/>
                          </a:schemeClr>
                        </a:solidFill>
                        <a:latin typeface="Century Gothic" panose="020B0502020202020204" pitchFamily="34" charset="0"/>
                      </a:endParaRPr>
                    </a:p>
                  </a:txBody>
                  <a:tcPr marL="91441" marR="91441">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lang="en-US" sz="1200" dirty="0">
                        <a:solidFill>
                          <a:schemeClr val="accent1">
                            <a:lumMod val="50000"/>
                          </a:schemeClr>
                        </a:solidFill>
                        <a:latin typeface="Century Gothic" panose="020B0502020202020204" pitchFamily="34" charset="0"/>
                      </a:endParaRPr>
                    </a:p>
                  </a:txBody>
                  <a:tcPr marL="91441" marR="91441">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lang="en-US" sz="1200" b="0" dirty="0" smtClean="0">
                        <a:solidFill>
                          <a:schemeClr val="accent1">
                            <a:lumMod val="50000"/>
                          </a:schemeClr>
                        </a:solidFill>
                        <a:latin typeface="Century Gothic" panose="020B0502020202020204" pitchFamily="34" charset="0"/>
                      </a:endParaRPr>
                    </a:p>
                  </a:txBody>
                  <a:tcPr marL="91441" marR="91441">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526884785"/>
                  </a:ext>
                </a:extLst>
              </a:tr>
              <a:tr h="290707">
                <a:tc>
                  <a:txBody>
                    <a:bodyPr/>
                    <a:lstStyle/>
                    <a:p>
                      <a:pPr algn="l"/>
                      <a:endParaRPr lang="en-US" sz="1200" dirty="0">
                        <a:solidFill>
                          <a:schemeClr val="accent1">
                            <a:lumMod val="50000"/>
                          </a:schemeClr>
                        </a:solidFill>
                        <a:latin typeface="Century Gothic" panose="020B0502020202020204" pitchFamily="34" charset="0"/>
                      </a:endParaRPr>
                    </a:p>
                  </a:txBody>
                  <a:tcPr marL="91441" marR="91441">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lang="en-US" sz="1200" dirty="0">
                        <a:solidFill>
                          <a:schemeClr val="accent1">
                            <a:lumMod val="50000"/>
                          </a:schemeClr>
                        </a:solidFill>
                        <a:latin typeface="Century Gothic" panose="020B0502020202020204" pitchFamily="34" charset="0"/>
                      </a:endParaRPr>
                    </a:p>
                  </a:txBody>
                  <a:tcPr marL="91441" marR="91441">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lang="en-US" sz="1200" dirty="0" smtClean="0">
                        <a:solidFill>
                          <a:schemeClr val="accent1">
                            <a:lumMod val="50000"/>
                          </a:schemeClr>
                        </a:solidFill>
                        <a:latin typeface="Century Gothic" panose="020B0502020202020204" pitchFamily="34" charset="0"/>
                      </a:endParaRPr>
                    </a:p>
                  </a:txBody>
                  <a:tcPr marL="91441" marR="91441">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01014610"/>
                  </a:ext>
                </a:extLst>
              </a:tr>
              <a:tr h="290707">
                <a:tc>
                  <a:txBody>
                    <a:bodyPr/>
                    <a:lstStyle/>
                    <a:p>
                      <a:pPr algn="l"/>
                      <a:endParaRPr lang="en-US" sz="1200">
                        <a:solidFill>
                          <a:schemeClr val="accent1">
                            <a:lumMod val="50000"/>
                          </a:schemeClr>
                        </a:solidFill>
                        <a:latin typeface="Century Gothic" panose="020B0502020202020204" pitchFamily="34" charset="0"/>
                      </a:endParaRPr>
                    </a:p>
                  </a:txBody>
                  <a:tcPr marL="91441" marR="91441">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lang="en-US" sz="1200">
                        <a:solidFill>
                          <a:schemeClr val="accent1">
                            <a:lumMod val="50000"/>
                          </a:schemeClr>
                        </a:solidFill>
                        <a:latin typeface="Century Gothic" panose="020B0502020202020204" pitchFamily="34" charset="0"/>
                      </a:endParaRPr>
                    </a:p>
                  </a:txBody>
                  <a:tcPr marL="91441" marR="91441">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lang="en-US" sz="1200">
                        <a:solidFill>
                          <a:schemeClr val="accent1">
                            <a:lumMod val="50000"/>
                          </a:schemeClr>
                        </a:solidFill>
                        <a:latin typeface="Century Gothic" panose="020B0502020202020204" pitchFamily="34" charset="0"/>
                      </a:endParaRPr>
                    </a:p>
                  </a:txBody>
                  <a:tcPr marL="91441" marR="91441">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64702423"/>
                  </a:ext>
                </a:extLst>
              </a:tr>
              <a:tr h="290707">
                <a:tc>
                  <a:txBody>
                    <a:bodyPr/>
                    <a:lstStyle/>
                    <a:p>
                      <a:pPr algn="l"/>
                      <a:endParaRPr lang="en-US" sz="1200">
                        <a:solidFill>
                          <a:schemeClr val="accent1">
                            <a:lumMod val="50000"/>
                          </a:schemeClr>
                        </a:solidFill>
                        <a:latin typeface="Century Gothic" panose="020B0502020202020204" pitchFamily="34" charset="0"/>
                      </a:endParaRPr>
                    </a:p>
                  </a:txBody>
                  <a:tcPr marL="91441" marR="91441">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lang="en-US" sz="1200">
                        <a:solidFill>
                          <a:schemeClr val="accent1">
                            <a:lumMod val="50000"/>
                          </a:schemeClr>
                        </a:solidFill>
                        <a:latin typeface="Century Gothic" panose="020B0502020202020204" pitchFamily="34" charset="0"/>
                      </a:endParaRPr>
                    </a:p>
                  </a:txBody>
                  <a:tcPr marL="91441" marR="91441">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lang="en-US" sz="1200" dirty="0">
                        <a:solidFill>
                          <a:schemeClr val="accent1">
                            <a:lumMod val="50000"/>
                          </a:schemeClr>
                        </a:solidFill>
                        <a:latin typeface="Century Gothic" panose="020B0502020202020204" pitchFamily="34" charset="0"/>
                      </a:endParaRPr>
                    </a:p>
                  </a:txBody>
                  <a:tcPr marL="91441" marR="91441">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325647701"/>
                  </a:ext>
                </a:extLst>
              </a:tr>
            </a:tbl>
          </a:graphicData>
        </a:graphic>
      </p:graphicFrame>
    </p:spTree>
    <p:extLst>
      <p:ext uri="{BB962C8B-B14F-4D97-AF65-F5344CB8AC3E}">
        <p14:creationId xmlns:p14="http://schemas.microsoft.com/office/powerpoint/2010/main" val="98267559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207747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65464" y="117000"/>
            <a:ext cx="9575072" cy="662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p:cNvSpPr txBox="1"/>
          <p:nvPr/>
        </p:nvSpPr>
        <p:spPr>
          <a:xfrm>
            <a:off x="248196" y="268444"/>
            <a:ext cx="9575072" cy="1446550"/>
          </a:xfrm>
          <a:prstGeom prst="rect">
            <a:avLst/>
          </a:prstGeom>
          <a:noFill/>
        </p:spPr>
        <p:txBody>
          <a:bodyPr wrap="square" rtlCol="0">
            <a:spAutoFit/>
          </a:bodyPr>
          <a:lstStyle/>
          <a:p>
            <a:pPr algn="ctr"/>
            <a:r>
              <a:rPr lang="en-GB" sz="4400" dirty="0" smtClean="0">
                <a:latin typeface="KG Second Chances Solid" panose="02000000000000000000" pitchFamily="2" charset="0"/>
              </a:rPr>
              <a:t>THE AVERAGE GLOBAL </a:t>
            </a:r>
          </a:p>
          <a:p>
            <a:pPr algn="ctr"/>
            <a:r>
              <a:rPr lang="en-GB" sz="4400" dirty="0" smtClean="0">
                <a:latin typeface="KG Second Chances Solid" panose="02000000000000000000" pitchFamily="2" charset="0"/>
              </a:rPr>
              <a:t>TEMPERATURE IS RISING</a:t>
            </a:r>
            <a:endParaRPr lang="en-GB" sz="4400" dirty="0">
              <a:latin typeface="KG Second Chances Solid" panose="02000000000000000000" pitchFamily="2" charset="0"/>
            </a:endParaRPr>
          </a:p>
        </p:txBody>
      </p:sp>
      <p:sp>
        <p:nvSpPr>
          <p:cNvPr id="9" name="TextBox 8"/>
          <p:cNvSpPr txBox="1"/>
          <p:nvPr/>
        </p:nvSpPr>
        <p:spPr>
          <a:xfrm>
            <a:off x="6728936" y="1902632"/>
            <a:ext cx="2857623" cy="4524315"/>
          </a:xfrm>
          <a:prstGeom prst="rect">
            <a:avLst/>
          </a:prstGeom>
          <a:noFill/>
        </p:spPr>
        <p:txBody>
          <a:bodyPr wrap="square" rtlCol="0">
            <a:spAutoFit/>
          </a:bodyPr>
          <a:lstStyle/>
          <a:p>
            <a:pPr algn="ctr"/>
            <a:r>
              <a:rPr lang="en-GB" dirty="0" smtClean="0">
                <a:latin typeface="KG Second Chances Solid" panose="02000000000000000000" pitchFamily="2" charset="0"/>
              </a:rPr>
              <a:t>The annual global temperature is now about 1.1 </a:t>
            </a:r>
            <a:r>
              <a:rPr lang="en-GB" dirty="0" smtClean="0">
                <a:latin typeface="KG Second Chances Solid" panose="02000000000000000000" pitchFamily="2" charset="0"/>
                <a:cs typeface="Arial" panose="020B0604020202020204" pitchFamily="34" charset="0"/>
              </a:rPr>
              <a:t> degrees Celsius hotter than pre-industrial levels.</a:t>
            </a:r>
          </a:p>
          <a:p>
            <a:pPr algn="ctr"/>
            <a:r>
              <a:rPr lang="en-GB" dirty="0" smtClean="0">
                <a:latin typeface="KG Second Chances Solid" panose="02000000000000000000" pitchFamily="2" charset="0"/>
                <a:cs typeface="Arial" panose="020B0604020202020204" pitchFamily="34" charset="0"/>
              </a:rPr>
              <a:t> </a:t>
            </a:r>
            <a:endParaRPr lang="en-GB" dirty="0" smtClean="0">
              <a:latin typeface="KG Second Chances Solid" panose="02000000000000000000" pitchFamily="2" charset="0"/>
            </a:endParaRPr>
          </a:p>
          <a:p>
            <a:pPr algn="ctr"/>
            <a:r>
              <a:rPr lang="en-GB" dirty="0" smtClean="0">
                <a:latin typeface="KG Second Chances Solid" panose="02000000000000000000" pitchFamily="2" charset="0"/>
              </a:rPr>
              <a:t>Although Earth has always had natural cycles of warming and cooling, it has never seen changes like we’re seeing now. </a:t>
            </a:r>
          </a:p>
          <a:p>
            <a:pPr algn="ctr"/>
            <a:endParaRPr lang="en-GB" dirty="0">
              <a:latin typeface="KG Second Chances Solid" panose="02000000000000000000" pitchFamily="2" charset="0"/>
            </a:endParaRPr>
          </a:p>
          <a:p>
            <a:pPr algn="ctr"/>
            <a:r>
              <a:rPr lang="en-GB" dirty="0" smtClean="0">
                <a:latin typeface="KG Second Chances Solid" panose="02000000000000000000" pitchFamily="2" charset="0"/>
              </a:rPr>
              <a:t>Records are being broken year on year.</a:t>
            </a:r>
            <a:endParaRPr lang="en-GB" dirty="0">
              <a:latin typeface="KG Second Chances Solid" panose="02000000000000000000" pitchFamily="2" charset="0"/>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6018" y="1866437"/>
            <a:ext cx="6128942" cy="4596707"/>
          </a:xfrm>
          <a:prstGeom prst="rect">
            <a:avLst/>
          </a:prstGeom>
          <a:ln>
            <a:solidFill>
              <a:schemeClr val="tx1"/>
            </a:solidFill>
          </a:ln>
        </p:spPr>
      </p:pic>
      <p:sp>
        <p:nvSpPr>
          <p:cNvPr id="10" name="TextBox 9"/>
          <p:cNvSpPr txBox="1"/>
          <p:nvPr/>
        </p:nvSpPr>
        <p:spPr>
          <a:xfrm>
            <a:off x="893619" y="6463144"/>
            <a:ext cx="5681342" cy="276999"/>
          </a:xfrm>
          <a:prstGeom prst="rect">
            <a:avLst/>
          </a:prstGeom>
          <a:noFill/>
        </p:spPr>
        <p:txBody>
          <a:bodyPr wrap="square" rtlCol="0">
            <a:spAutoFit/>
          </a:bodyPr>
          <a:lstStyle/>
          <a:p>
            <a:pPr algn="r"/>
            <a:r>
              <a:rPr lang="en-GB" sz="1200" dirty="0" smtClean="0">
                <a:latin typeface="KG Second Chances Solid" panose="02000000000000000000" pitchFamily="2" charset="0"/>
              </a:rPr>
              <a:t>Global Temperature Index </a:t>
            </a:r>
            <a:r>
              <a:rPr lang="en-GB" sz="1200" dirty="0" smtClean="0">
                <a:latin typeface="KG Second Chances Solid" panose="02000000000000000000" pitchFamily="2" charset="0"/>
                <a:hlinkClick r:id="rId3"/>
              </a:rPr>
              <a:t>NASA</a:t>
            </a:r>
            <a:endParaRPr lang="en-GB" sz="1200" dirty="0">
              <a:latin typeface="KG Second Chances Solid" panose="02000000000000000000" pitchFamily="2" charset="0"/>
            </a:endParaRPr>
          </a:p>
        </p:txBody>
      </p:sp>
    </p:spTree>
    <p:extLst>
      <p:ext uri="{BB962C8B-B14F-4D97-AF65-F5344CB8AC3E}">
        <p14:creationId xmlns:p14="http://schemas.microsoft.com/office/powerpoint/2010/main" val="318037890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65464" y="117000"/>
            <a:ext cx="9575072" cy="662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p:cNvSpPr txBox="1"/>
          <p:nvPr/>
        </p:nvSpPr>
        <p:spPr>
          <a:xfrm>
            <a:off x="165464" y="399620"/>
            <a:ext cx="9575072" cy="1077218"/>
          </a:xfrm>
          <a:prstGeom prst="rect">
            <a:avLst/>
          </a:prstGeom>
          <a:noFill/>
        </p:spPr>
        <p:txBody>
          <a:bodyPr wrap="square" rtlCol="0">
            <a:spAutoFit/>
          </a:bodyPr>
          <a:lstStyle/>
          <a:p>
            <a:pPr algn="ctr"/>
            <a:r>
              <a:rPr lang="en-GB" sz="3200" dirty="0" smtClean="0">
                <a:latin typeface="KG Second Chances Solid" panose="02000000000000000000" pitchFamily="2" charset="0"/>
              </a:rPr>
              <a:t>PROGRESSION OF CHANGING GLOBAL SURFACE TERMPERATURE ABNORMALATIES</a:t>
            </a:r>
            <a:endParaRPr lang="en-GB" sz="3200" dirty="0">
              <a:latin typeface="KG Second Chances Solid" panose="02000000000000000000" pitchFamily="2" charset="0"/>
            </a:endParaRPr>
          </a:p>
        </p:txBody>
      </p:sp>
      <p:sp>
        <p:nvSpPr>
          <p:cNvPr id="9" name="TextBox 8"/>
          <p:cNvSpPr txBox="1"/>
          <p:nvPr/>
        </p:nvSpPr>
        <p:spPr>
          <a:xfrm>
            <a:off x="1403164" y="5962214"/>
            <a:ext cx="7099669" cy="646331"/>
          </a:xfrm>
          <a:prstGeom prst="rect">
            <a:avLst/>
          </a:prstGeom>
          <a:noFill/>
        </p:spPr>
        <p:txBody>
          <a:bodyPr wrap="square" rtlCol="0">
            <a:spAutoFit/>
          </a:bodyPr>
          <a:lstStyle/>
          <a:p>
            <a:pPr algn="ctr"/>
            <a:r>
              <a:rPr lang="en-GB" dirty="0">
                <a:latin typeface="KG Second Chances Solid" panose="02000000000000000000" pitchFamily="2" charset="0"/>
              </a:rPr>
              <a:t>Higher than normal temperatures are shown in red and lower than normal temperatures are shown in blue.</a:t>
            </a:r>
            <a:endParaRPr lang="en-GB" sz="2200" dirty="0">
              <a:latin typeface="KG Second Chances Solid" panose="02000000000000000000" pitchFamily="2" charset="0"/>
            </a:endParaRPr>
          </a:p>
        </p:txBody>
      </p:sp>
      <p:pic>
        <p:nvPicPr>
          <p:cNvPr id="3" name="2021GISStempF-5yrAv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149927" y="1551304"/>
            <a:ext cx="7606145" cy="4278456"/>
          </a:xfrm>
          <a:prstGeom prst="rect">
            <a:avLst/>
          </a:prstGeom>
          <a:solidFill>
            <a:srgbClr val="FFFFFF">
              <a:shade val="85000"/>
            </a:srgbClr>
          </a:solidFill>
          <a:ln w="88900" cap="sq">
            <a:solidFill>
              <a:srgbClr val="FFFFFF"/>
            </a:solidFill>
            <a:prstDash val="solid"/>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504027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6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65464" y="117000"/>
            <a:ext cx="9575072" cy="662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B9--rwAIClU"/>
          <p:cNvPicPr>
            <a:picLocks noRot="1" noChangeAspect="1"/>
          </p:cNvPicPr>
          <p:nvPr>
            <a:videoFile r:link="rId1"/>
          </p:nvPr>
        </p:nvPicPr>
        <p:blipFill>
          <a:blip r:embed="rId3"/>
          <a:stretch>
            <a:fillRect/>
          </a:stretch>
        </p:blipFill>
        <p:spPr>
          <a:xfrm>
            <a:off x="347133" y="1300480"/>
            <a:ext cx="9211733" cy="5181600"/>
          </a:xfrm>
          <a:prstGeom prst="rect">
            <a:avLst/>
          </a:prstGeom>
        </p:spPr>
      </p:pic>
      <p:sp>
        <p:nvSpPr>
          <p:cNvPr id="7" name="TextBox 6"/>
          <p:cNvSpPr txBox="1"/>
          <p:nvPr/>
        </p:nvSpPr>
        <p:spPr>
          <a:xfrm>
            <a:off x="1464213" y="323654"/>
            <a:ext cx="5866674" cy="830997"/>
          </a:xfrm>
          <a:prstGeom prst="rect">
            <a:avLst/>
          </a:prstGeom>
          <a:noFill/>
        </p:spPr>
        <p:txBody>
          <a:bodyPr wrap="square" rtlCol="0">
            <a:spAutoFit/>
          </a:bodyPr>
          <a:lstStyle/>
          <a:p>
            <a:pPr algn="ctr"/>
            <a:r>
              <a:rPr lang="en-GB" sz="2400" dirty="0" smtClean="0">
                <a:latin typeface="KG Second Chances Solid" panose="02000000000000000000" pitchFamily="2" charset="0"/>
              </a:rPr>
              <a:t>LET’S TAKE A CLOSERLOOK WITH AMY FROM KIDS AGAINST PLASTIC. </a:t>
            </a:r>
            <a:endParaRPr lang="en-GB" dirty="0" smtClean="0">
              <a:latin typeface="KG Second Chances Solid" panose="02000000000000000000" pitchFamily="2" charset="0"/>
            </a:endParaRPr>
          </a:p>
        </p:txBody>
      </p:sp>
      <p:pic>
        <p:nvPicPr>
          <p:cNvPr id="8" name="Picture 7">
            <a:extLst>
              <a:ext uri="{FF2B5EF4-FFF2-40B4-BE49-F238E27FC236}">
                <a16:creationId xmlns:a16="http://schemas.microsoft.com/office/drawing/2014/main" id="{06495920-EA2D-08EA-0CC4-1343E9950D3B}"/>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944" b="89869" l="8500" r="90500">
                        <a14:foregroundMark x1="8500" y1="48593" x2="8500" y2="48593"/>
                        <a14:foregroundMark x1="90500" y1="59287" x2="90500" y2="59287"/>
                      </a14:backgroundRemoval>
                    </a14:imgEffect>
                  </a14:imgLayer>
                </a14:imgProps>
              </a:ext>
            </a:extLst>
          </a:blip>
          <a:stretch>
            <a:fillRect/>
          </a:stretch>
        </p:blipFill>
        <p:spPr>
          <a:xfrm rot="2233461">
            <a:off x="8696207" y="698698"/>
            <a:ext cx="668014" cy="445064"/>
          </a:xfrm>
          <a:prstGeom prst="rect">
            <a:avLst/>
          </a:prstGeom>
        </p:spPr>
      </p:pic>
      <p:sp>
        <p:nvSpPr>
          <p:cNvPr id="9" name="TextBox 8"/>
          <p:cNvSpPr txBox="1"/>
          <p:nvPr/>
        </p:nvSpPr>
        <p:spPr>
          <a:xfrm>
            <a:off x="7809573" y="408658"/>
            <a:ext cx="1020637" cy="600164"/>
          </a:xfrm>
          <a:prstGeom prst="rect">
            <a:avLst/>
          </a:prstGeom>
          <a:noFill/>
        </p:spPr>
        <p:txBody>
          <a:bodyPr wrap="square" rtlCol="0">
            <a:spAutoFit/>
          </a:bodyPr>
          <a:lstStyle/>
          <a:p>
            <a:pPr algn="ctr"/>
            <a:r>
              <a:rPr lang="en-GB" sz="1100" dirty="0" smtClean="0">
                <a:latin typeface="KG Second Chances Solid" panose="02000000000000000000" pitchFamily="2" charset="0"/>
              </a:rPr>
              <a:t>Watch the </a:t>
            </a:r>
            <a:r>
              <a:rPr lang="en-GB" sz="1100" dirty="0" smtClean="0">
                <a:latin typeface="KG Second Chances Solid" panose="02000000000000000000" pitchFamily="2" charset="0"/>
                <a:hlinkClick r:id="rId6"/>
              </a:rPr>
              <a:t>video</a:t>
            </a:r>
            <a:r>
              <a:rPr lang="en-GB" sz="1100" dirty="0" smtClean="0">
                <a:latin typeface="KG Second Chances Solid" panose="02000000000000000000" pitchFamily="2" charset="0"/>
              </a:rPr>
              <a:t> to find out.</a:t>
            </a:r>
            <a:endParaRPr lang="en-GB" sz="1000" dirty="0" smtClean="0">
              <a:latin typeface="KG Second Chances Solid" panose="02000000000000000000" pitchFamily="2" charset="0"/>
            </a:endParaRPr>
          </a:p>
        </p:txBody>
      </p:sp>
    </p:spTree>
    <p:extLst>
      <p:ext uri="{BB962C8B-B14F-4D97-AF65-F5344CB8AC3E}">
        <p14:creationId xmlns:p14="http://schemas.microsoft.com/office/powerpoint/2010/main" val="202864521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65464" y="117000"/>
            <a:ext cx="9575072" cy="662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KG Second Chances Solid" panose="02000000000000000000" pitchFamily="2" charset="0"/>
            </a:endParaRPr>
          </a:p>
        </p:txBody>
      </p:sp>
      <p:pic>
        <p:nvPicPr>
          <p:cNvPr id="7" name="Picture 6"/>
          <p:cNvPicPr>
            <a:picLocks noChangeAspect="1"/>
          </p:cNvPicPr>
          <p:nvPr/>
        </p:nvPicPr>
        <p:blipFill rotWithShape="1">
          <a:blip r:embed="rId2"/>
          <a:srcRect l="10718" t="24627" r="10699"/>
          <a:stretch/>
        </p:blipFill>
        <p:spPr>
          <a:xfrm>
            <a:off x="163773" y="1746912"/>
            <a:ext cx="9580727" cy="4996787"/>
          </a:xfrm>
          <a:prstGeom prst="rect">
            <a:avLst/>
          </a:prstGeom>
        </p:spPr>
      </p:pic>
      <p:sp>
        <p:nvSpPr>
          <p:cNvPr id="8" name="TextBox 7"/>
          <p:cNvSpPr txBox="1"/>
          <p:nvPr/>
        </p:nvSpPr>
        <p:spPr>
          <a:xfrm>
            <a:off x="165464" y="413268"/>
            <a:ext cx="9575072" cy="707886"/>
          </a:xfrm>
          <a:prstGeom prst="rect">
            <a:avLst/>
          </a:prstGeom>
          <a:noFill/>
        </p:spPr>
        <p:txBody>
          <a:bodyPr wrap="square" rtlCol="0">
            <a:spAutoFit/>
          </a:bodyPr>
          <a:lstStyle/>
          <a:p>
            <a:pPr algn="ctr"/>
            <a:r>
              <a:rPr lang="en-GB" sz="4000" dirty="0" smtClean="0">
                <a:latin typeface="KG Second Chances Solid" panose="02000000000000000000" pitchFamily="2" charset="0"/>
              </a:rPr>
              <a:t>RISING GLOBAL TEMPERATURES</a:t>
            </a:r>
            <a:endParaRPr lang="en-GB" sz="4000" dirty="0">
              <a:latin typeface="KG Second Chances Solid" panose="02000000000000000000" pitchFamily="2" charset="0"/>
            </a:endParaRPr>
          </a:p>
        </p:txBody>
      </p:sp>
      <p:sp>
        <p:nvSpPr>
          <p:cNvPr id="6" name="TextBox 5"/>
          <p:cNvSpPr txBox="1"/>
          <p:nvPr/>
        </p:nvSpPr>
        <p:spPr>
          <a:xfrm>
            <a:off x="950964" y="1105764"/>
            <a:ext cx="8004069" cy="400110"/>
          </a:xfrm>
          <a:prstGeom prst="rect">
            <a:avLst/>
          </a:prstGeom>
          <a:noFill/>
        </p:spPr>
        <p:txBody>
          <a:bodyPr wrap="square" rtlCol="0">
            <a:spAutoFit/>
          </a:bodyPr>
          <a:lstStyle/>
          <a:p>
            <a:pPr algn="ctr"/>
            <a:r>
              <a:rPr lang="en-GB" sz="2000" dirty="0">
                <a:latin typeface="KG Second Chances Solid" panose="02000000000000000000" pitchFamily="2" charset="0"/>
              </a:rPr>
              <a:t>W</a:t>
            </a:r>
            <a:r>
              <a:rPr lang="en-GB" sz="2000" dirty="0" smtClean="0">
                <a:latin typeface="KG Second Chances Solid" panose="02000000000000000000" pitchFamily="2" charset="0"/>
              </a:rPr>
              <a:t>hat does that mean for us?</a:t>
            </a:r>
          </a:p>
        </p:txBody>
      </p:sp>
      <p:sp>
        <p:nvSpPr>
          <p:cNvPr id="15" name="Rectangle 14"/>
          <p:cNvSpPr/>
          <p:nvPr/>
        </p:nvSpPr>
        <p:spPr>
          <a:xfrm>
            <a:off x="950964" y="2634714"/>
            <a:ext cx="8004069" cy="3221182"/>
          </a:xfrm>
          <a:prstGeom prst="rect">
            <a:avLst/>
          </a:prstGeom>
          <a:solidFill>
            <a:schemeClr val="tx1">
              <a:lumMod val="85000"/>
              <a:lumOff val="1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latin typeface="KG Second Chances Solid" panose="02000000000000000000" pitchFamily="2" charset="0"/>
              </a:rPr>
              <a:t>Even the smallest changes in global </a:t>
            </a:r>
            <a:r>
              <a:rPr lang="en-GB" sz="2000" dirty="0" smtClean="0">
                <a:latin typeface="KG Second Chances Solid" panose="02000000000000000000" pitchFamily="2" charset="0"/>
              </a:rPr>
              <a:t>temperatures</a:t>
            </a:r>
          </a:p>
          <a:p>
            <a:pPr algn="ctr"/>
            <a:r>
              <a:rPr lang="en-GB" sz="2000" dirty="0" smtClean="0">
                <a:latin typeface="KG Second Chances Solid" panose="02000000000000000000" pitchFamily="2" charset="0"/>
              </a:rPr>
              <a:t>can </a:t>
            </a:r>
            <a:r>
              <a:rPr lang="en-GB" sz="2000" dirty="0">
                <a:latin typeface="KG Second Chances Solid" panose="02000000000000000000" pitchFamily="2" charset="0"/>
              </a:rPr>
              <a:t>mean big </a:t>
            </a:r>
            <a:r>
              <a:rPr lang="en-GB" sz="2000" dirty="0" smtClean="0">
                <a:latin typeface="KG Second Chances Solid" panose="02000000000000000000" pitchFamily="2" charset="0"/>
              </a:rPr>
              <a:t>changes for our planet.</a:t>
            </a:r>
            <a:endParaRPr lang="en-GB" sz="2000" dirty="0">
              <a:latin typeface="KG Second Chances Solid" panose="02000000000000000000" pitchFamily="2" charset="0"/>
            </a:endParaRPr>
          </a:p>
          <a:p>
            <a:pPr algn="ctr"/>
            <a:endParaRPr lang="en-GB" sz="2000" dirty="0">
              <a:latin typeface="KG Second Chances Solid" panose="02000000000000000000" pitchFamily="2" charset="0"/>
              <a:hlinkClick r:id="rId3"/>
            </a:endParaRPr>
          </a:p>
          <a:p>
            <a:pPr algn="ctr"/>
            <a:r>
              <a:rPr lang="en-GB" sz="2000" dirty="0">
                <a:latin typeface="KG Second Chances Solid" panose="02000000000000000000" pitchFamily="2" charset="0"/>
                <a:hlinkClick r:id="rId3"/>
              </a:rPr>
              <a:t>Studies are now reporting </a:t>
            </a:r>
            <a:r>
              <a:rPr lang="en-GB" sz="2000" dirty="0">
                <a:latin typeface="KG Second Chances Solid" panose="02000000000000000000" pitchFamily="2" charset="0"/>
              </a:rPr>
              <a:t>that exceeding 1.5</a:t>
            </a:r>
            <a:r>
              <a:rPr lang="en-GB" sz="2000" dirty="0">
                <a:latin typeface="KG Second Chances Solid" panose="02000000000000000000" pitchFamily="2" charset="0"/>
                <a:cs typeface="Arial" panose="020B0604020202020204" pitchFamily="34" charset="0"/>
              </a:rPr>
              <a:t> degrees Celsius could trigger multiple “climate tipping points” </a:t>
            </a:r>
            <a:endParaRPr lang="en-GB" sz="2000" dirty="0" smtClean="0">
              <a:latin typeface="KG Second Chances Solid" panose="02000000000000000000" pitchFamily="2" charset="0"/>
              <a:cs typeface="Arial" panose="020B0604020202020204" pitchFamily="34" charset="0"/>
            </a:endParaRPr>
          </a:p>
          <a:p>
            <a:pPr algn="ctr"/>
            <a:r>
              <a:rPr lang="en-GB" sz="2000" dirty="0" smtClean="0">
                <a:latin typeface="KG Second Chances Solid" panose="02000000000000000000" pitchFamily="2" charset="0"/>
                <a:cs typeface="Arial" panose="020B0604020202020204" pitchFamily="34" charset="0"/>
              </a:rPr>
              <a:t>in </a:t>
            </a:r>
            <a:r>
              <a:rPr lang="en-GB" sz="2000" dirty="0">
                <a:latin typeface="KG Second Chances Solid" panose="02000000000000000000" pitchFamily="2" charset="0"/>
                <a:cs typeface="Arial" panose="020B0604020202020204" pitchFamily="34" charset="0"/>
              </a:rPr>
              <a:t>our climate system. “These changes may lead to abrupt, irreversible, and dangerous impacts with serious implication for humanity.” </a:t>
            </a:r>
            <a:endParaRPr lang="en-GB" sz="2000" dirty="0">
              <a:latin typeface="KG Second Chances Solid" panose="02000000000000000000" pitchFamily="2" charset="0"/>
            </a:endParaRPr>
          </a:p>
        </p:txBody>
      </p:sp>
    </p:spTree>
    <p:extLst>
      <p:ext uri="{BB962C8B-B14F-4D97-AF65-F5344CB8AC3E}">
        <p14:creationId xmlns:p14="http://schemas.microsoft.com/office/powerpoint/2010/main" val="204532446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65464" y="117000"/>
            <a:ext cx="9575072" cy="662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p:cNvSpPr txBox="1"/>
          <p:nvPr/>
        </p:nvSpPr>
        <p:spPr>
          <a:xfrm>
            <a:off x="165464" y="399620"/>
            <a:ext cx="9575072" cy="584775"/>
          </a:xfrm>
          <a:prstGeom prst="rect">
            <a:avLst/>
          </a:prstGeom>
          <a:noFill/>
        </p:spPr>
        <p:txBody>
          <a:bodyPr wrap="square" rtlCol="0">
            <a:spAutoFit/>
          </a:bodyPr>
          <a:lstStyle/>
          <a:p>
            <a:pPr algn="ctr"/>
            <a:r>
              <a:rPr lang="en-GB" sz="3200" dirty="0" smtClean="0">
                <a:latin typeface="KG Second Chances Solid" panose="02000000000000000000" pitchFamily="2" charset="0"/>
              </a:rPr>
              <a:t>WHAT IS CAUSING IT?</a:t>
            </a:r>
            <a:endParaRPr lang="en-GB" sz="3200" dirty="0">
              <a:latin typeface="KG Second Chances Solid" panose="02000000000000000000" pitchFamily="2" charset="0"/>
            </a:endParaRPr>
          </a:p>
        </p:txBody>
      </p:sp>
      <p:sp>
        <p:nvSpPr>
          <p:cNvPr id="9" name="TextBox 8"/>
          <p:cNvSpPr txBox="1"/>
          <p:nvPr/>
        </p:nvSpPr>
        <p:spPr>
          <a:xfrm>
            <a:off x="677017" y="4138945"/>
            <a:ext cx="8551957" cy="2031325"/>
          </a:xfrm>
          <a:prstGeom prst="rect">
            <a:avLst/>
          </a:prstGeom>
          <a:noFill/>
        </p:spPr>
        <p:txBody>
          <a:bodyPr wrap="square" rtlCol="0">
            <a:spAutoFit/>
          </a:bodyPr>
          <a:lstStyle/>
          <a:p>
            <a:pPr algn="ctr"/>
            <a:r>
              <a:rPr lang="en-GB" dirty="0" smtClean="0">
                <a:latin typeface="KG Second Chances Solid" panose="02000000000000000000" pitchFamily="2" charset="0"/>
              </a:rPr>
              <a:t>Before the large use of fossil fuels, our atmosphere typically contained approximately 280 parts per million of carbon dioxide. Now the atmosphere is estimated to contain 420 parts per million. </a:t>
            </a:r>
          </a:p>
          <a:p>
            <a:pPr algn="ctr"/>
            <a:endParaRPr lang="en-GB" dirty="0">
              <a:latin typeface="KG Second Chances Solid" panose="02000000000000000000" pitchFamily="2" charset="0"/>
            </a:endParaRPr>
          </a:p>
          <a:p>
            <a:pPr algn="ctr"/>
            <a:r>
              <a:rPr lang="en-GB" dirty="0" smtClean="0">
                <a:latin typeface="KG Second Chances Solid" panose="02000000000000000000" pitchFamily="2" charset="0"/>
              </a:rPr>
              <a:t>The increase in global temperatures closely correlates with the release of greenhouse gases, the increase use of fossil fuels and demand for animal-based agriculture. </a:t>
            </a:r>
          </a:p>
        </p:txBody>
      </p:sp>
      <p:sp>
        <p:nvSpPr>
          <p:cNvPr id="6" name="TextBox 5"/>
          <p:cNvSpPr txBox="1"/>
          <p:nvPr/>
        </p:nvSpPr>
        <p:spPr>
          <a:xfrm>
            <a:off x="950965" y="984395"/>
            <a:ext cx="8004069" cy="369332"/>
          </a:xfrm>
          <a:prstGeom prst="rect">
            <a:avLst/>
          </a:prstGeom>
          <a:noFill/>
        </p:spPr>
        <p:txBody>
          <a:bodyPr wrap="square" rtlCol="0">
            <a:spAutoFit/>
          </a:bodyPr>
          <a:lstStyle/>
          <a:p>
            <a:pPr algn="ctr"/>
            <a:r>
              <a:rPr lang="en-GB" dirty="0" smtClean="0">
                <a:latin typeface="KG Second Chances Solid" panose="02000000000000000000" pitchFamily="2" charset="0"/>
              </a:rPr>
              <a:t>Simply put, it’s us. </a:t>
            </a:r>
          </a:p>
        </p:txBody>
      </p:sp>
      <p:sp>
        <p:nvSpPr>
          <p:cNvPr id="10" name="TextBox 9">
            <a:hlinkClick r:id="rId2"/>
          </p:cNvPr>
          <p:cNvSpPr txBox="1"/>
          <p:nvPr/>
        </p:nvSpPr>
        <p:spPr>
          <a:xfrm>
            <a:off x="3112814" y="3769612"/>
            <a:ext cx="5276653" cy="276999"/>
          </a:xfrm>
          <a:prstGeom prst="rect">
            <a:avLst/>
          </a:prstGeom>
          <a:noFill/>
        </p:spPr>
        <p:txBody>
          <a:bodyPr wrap="square" rtlCol="0">
            <a:spAutoFit/>
          </a:bodyPr>
          <a:lstStyle/>
          <a:p>
            <a:pPr algn="r"/>
            <a:r>
              <a:rPr lang="en-GB" sz="1200" dirty="0" smtClean="0">
                <a:latin typeface="KG Second Chances Solid" panose="02000000000000000000" pitchFamily="2" charset="0"/>
                <a:hlinkClick r:id="rId2"/>
              </a:rPr>
              <a:t>Click to view daily recordings of ppm</a:t>
            </a:r>
            <a:endParaRPr lang="en-GB" sz="1200" dirty="0" smtClean="0">
              <a:latin typeface="KG Second Chances Solid" panose="02000000000000000000" pitchFamily="2" charset="0"/>
            </a:endParaRPr>
          </a:p>
        </p:txBody>
      </p:sp>
      <p:pic>
        <p:nvPicPr>
          <p:cNvPr id="3" name="Picture 2">
            <a:hlinkClick r:id="rId2"/>
          </p:cNvPr>
          <p:cNvPicPr>
            <a:picLocks noChangeAspect="1"/>
          </p:cNvPicPr>
          <p:nvPr/>
        </p:nvPicPr>
        <p:blipFill>
          <a:blip r:embed="rId3"/>
          <a:stretch>
            <a:fillRect/>
          </a:stretch>
        </p:blipFill>
        <p:spPr>
          <a:xfrm>
            <a:off x="1516522" y="1696989"/>
            <a:ext cx="6872945" cy="2098693"/>
          </a:xfrm>
          <a:prstGeom prst="rect">
            <a:avLst/>
          </a:prstGeom>
        </p:spPr>
      </p:pic>
    </p:spTree>
    <p:extLst>
      <p:ext uri="{BB962C8B-B14F-4D97-AF65-F5344CB8AC3E}">
        <p14:creationId xmlns:p14="http://schemas.microsoft.com/office/powerpoint/2010/main" val="243090482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r="3868"/>
          <a:stretch/>
        </p:blipFill>
        <p:spPr>
          <a:xfrm>
            <a:off x="151817" y="117000"/>
            <a:ext cx="9574074" cy="6624000"/>
          </a:xfrm>
          <a:prstGeom prst="rect">
            <a:avLst/>
          </a:prstGeom>
        </p:spPr>
      </p:pic>
      <p:sp>
        <p:nvSpPr>
          <p:cNvPr id="5" name="Rectangle 4"/>
          <p:cNvSpPr/>
          <p:nvPr/>
        </p:nvSpPr>
        <p:spPr>
          <a:xfrm>
            <a:off x="151816" y="117000"/>
            <a:ext cx="9575072" cy="6624000"/>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p:cNvSpPr txBox="1"/>
          <p:nvPr/>
        </p:nvSpPr>
        <p:spPr>
          <a:xfrm>
            <a:off x="165462" y="676998"/>
            <a:ext cx="9575072" cy="1015663"/>
          </a:xfrm>
          <a:prstGeom prst="rect">
            <a:avLst/>
          </a:prstGeom>
          <a:noFill/>
        </p:spPr>
        <p:txBody>
          <a:bodyPr wrap="square" rtlCol="0">
            <a:spAutoFit/>
          </a:bodyPr>
          <a:lstStyle/>
          <a:p>
            <a:pPr algn="ctr"/>
            <a:r>
              <a:rPr lang="en-GB" sz="6000" dirty="0" smtClean="0">
                <a:latin typeface="KG Second Chances Solid" panose="02000000000000000000" pitchFamily="2" charset="0"/>
              </a:rPr>
              <a:t>FOSSIL FUELS</a:t>
            </a:r>
            <a:endParaRPr lang="en-GB" sz="6000" dirty="0">
              <a:latin typeface="KG Second Chances Solid" panose="02000000000000000000" pitchFamily="2" charset="0"/>
            </a:endParaRPr>
          </a:p>
        </p:txBody>
      </p:sp>
      <p:sp>
        <p:nvSpPr>
          <p:cNvPr id="9" name="TextBox 8"/>
          <p:cNvSpPr txBox="1"/>
          <p:nvPr/>
        </p:nvSpPr>
        <p:spPr>
          <a:xfrm>
            <a:off x="773788" y="2139338"/>
            <a:ext cx="8358419" cy="4154984"/>
          </a:xfrm>
          <a:prstGeom prst="rect">
            <a:avLst/>
          </a:prstGeom>
          <a:noFill/>
        </p:spPr>
        <p:txBody>
          <a:bodyPr wrap="square" rtlCol="0">
            <a:spAutoFit/>
          </a:bodyPr>
          <a:lstStyle/>
          <a:p>
            <a:pPr algn="ctr"/>
            <a:r>
              <a:rPr lang="en-GB" sz="2400" dirty="0" smtClean="0">
                <a:latin typeface="KG Second Chances Solid" panose="02000000000000000000" pitchFamily="2" charset="0"/>
              </a:rPr>
              <a:t>Despite the rise in global temperatures, and the signs of the climate crisis, large corporations continue to mine and burn fossil fuels. </a:t>
            </a:r>
          </a:p>
          <a:p>
            <a:pPr algn="ctr"/>
            <a:endParaRPr lang="en-GB" sz="2400" dirty="0">
              <a:latin typeface="KG Second Chances Solid" panose="02000000000000000000" pitchFamily="2" charset="0"/>
            </a:endParaRPr>
          </a:p>
          <a:p>
            <a:pPr algn="ctr"/>
            <a:r>
              <a:rPr lang="en-GB" sz="2400" dirty="0">
                <a:latin typeface="KG Second Chances Solid" panose="02000000000000000000" pitchFamily="2" charset="0"/>
              </a:rPr>
              <a:t>Major oil </a:t>
            </a:r>
            <a:r>
              <a:rPr lang="en-GB" sz="2400" dirty="0" smtClean="0">
                <a:latin typeface="KG Second Chances Solid" panose="02000000000000000000" pitchFamily="2" charset="0"/>
              </a:rPr>
              <a:t>companies, </a:t>
            </a:r>
            <a:r>
              <a:rPr lang="en-GB" sz="2400" dirty="0">
                <a:latin typeface="KG Second Chances Solid" panose="02000000000000000000" pitchFamily="2" charset="0"/>
              </a:rPr>
              <a:t>including </a:t>
            </a:r>
            <a:r>
              <a:rPr lang="en-GB" sz="2400" dirty="0" smtClean="0">
                <a:latin typeface="KG Second Chances Solid" panose="02000000000000000000" pitchFamily="2" charset="0"/>
              </a:rPr>
              <a:t>BP and Shell, </a:t>
            </a:r>
            <a:r>
              <a:rPr lang="en-GB" sz="2400" dirty="0">
                <a:latin typeface="KG Second Chances Solid" panose="02000000000000000000" pitchFamily="2" charset="0"/>
              </a:rPr>
              <a:t>have spent hundreds of millions of pounds trying to delay </a:t>
            </a:r>
            <a:r>
              <a:rPr lang="en-GB" sz="2400" dirty="0" smtClean="0">
                <a:latin typeface="KG Second Chances Solid" panose="02000000000000000000" pitchFamily="2" charset="0"/>
              </a:rPr>
              <a:t>and even stop </a:t>
            </a:r>
            <a:r>
              <a:rPr lang="en-GB" sz="2400" dirty="0">
                <a:latin typeface="KG Second Chances Solid" panose="02000000000000000000" pitchFamily="2" charset="0"/>
              </a:rPr>
              <a:t>government policies that would have helped tackle the climate crisis</a:t>
            </a:r>
            <a:r>
              <a:rPr lang="en-GB" sz="2400" dirty="0" smtClean="0">
                <a:latin typeface="KG Second Chances Solid" panose="02000000000000000000" pitchFamily="2" charset="0"/>
              </a:rPr>
              <a:t>.</a:t>
            </a:r>
          </a:p>
          <a:p>
            <a:pPr algn="ctr"/>
            <a:endParaRPr lang="en-GB" sz="2400" dirty="0">
              <a:latin typeface="KG Second Chances Solid" panose="02000000000000000000" pitchFamily="2" charset="0"/>
            </a:endParaRPr>
          </a:p>
          <a:p>
            <a:pPr algn="ctr"/>
            <a:r>
              <a:rPr lang="en-GB" sz="2400" dirty="0" smtClean="0">
                <a:latin typeface="KG Second Chances Solid" panose="02000000000000000000" pitchFamily="2" charset="0"/>
              </a:rPr>
              <a:t>We need to do our part as consumers to reduce the demand of fossil fuels. </a:t>
            </a:r>
          </a:p>
        </p:txBody>
      </p:sp>
    </p:spTree>
    <p:extLst>
      <p:ext uri="{BB962C8B-B14F-4D97-AF65-F5344CB8AC3E}">
        <p14:creationId xmlns:p14="http://schemas.microsoft.com/office/powerpoint/2010/main" val="149878784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65464" y="117000"/>
            <a:ext cx="9575072" cy="662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 name="HoEXMce9qic"/>
          <p:cNvPicPr>
            <a:picLocks noRot="1" noChangeAspect="1"/>
          </p:cNvPicPr>
          <p:nvPr>
            <a:videoFile r:link="rId1"/>
          </p:nvPr>
        </p:nvPicPr>
        <p:blipFill>
          <a:blip r:embed="rId3"/>
          <a:stretch>
            <a:fillRect/>
          </a:stretch>
        </p:blipFill>
        <p:spPr>
          <a:xfrm>
            <a:off x="378457" y="1401240"/>
            <a:ext cx="9149082" cy="5146359"/>
          </a:xfrm>
          <a:prstGeom prst="rect">
            <a:avLst/>
          </a:prstGeom>
        </p:spPr>
      </p:pic>
      <p:sp>
        <p:nvSpPr>
          <p:cNvPr id="10" name="TextBox 9"/>
          <p:cNvSpPr txBox="1"/>
          <p:nvPr/>
        </p:nvSpPr>
        <p:spPr>
          <a:xfrm>
            <a:off x="600583" y="405177"/>
            <a:ext cx="7208990" cy="707886"/>
          </a:xfrm>
          <a:prstGeom prst="rect">
            <a:avLst/>
          </a:prstGeom>
          <a:noFill/>
        </p:spPr>
        <p:txBody>
          <a:bodyPr wrap="square" rtlCol="0">
            <a:spAutoFit/>
          </a:bodyPr>
          <a:lstStyle/>
          <a:p>
            <a:pPr algn="ctr"/>
            <a:r>
              <a:rPr lang="en-GB" sz="2000" dirty="0" smtClean="0">
                <a:latin typeface="KG Second Chances Solid" panose="02000000000000000000" pitchFamily="2" charset="0"/>
              </a:rPr>
              <a:t>LET’S TAKE A LOOK, AT FOSSIL FUELS AND</a:t>
            </a:r>
          </a:p>
          <a:p>
            <a:pPr algn="ctr"/>
            <a:r>
              <a:rPr lang="en-GB" sz="2000" dirty="0" smtClean="0">
                <a:latin typeface="KG Second Chances Solid" panose="02000000000000000000" pitchFamily="2" charset="0"/>
              </a:rPr>
              <a:t> EMISSIONS, WITH AMY FROM KIDS AGAINST PLASTIC. </a:t>
            </a:r>
            <a:endParaRPr lang="en-GB" sz="1600" dirty="0" smtClean="0">
              <a:latin typeface="KG Second Chances Solid" panose="02000000000000000000" pitchFamily="2" charset="0"/>
            </a:endParaRPr>
          </a:p>
        </p:txBody>
      </p:sp>
      <p:pic>
        <p:nvPicPr>
          <p:cNvPr id="11" name="Picture 10">
            <a:extLst>
              <a:ext uri="{FF2B5EF4-FFF2-40B4-BE49-F238E27FC236}">
                <a16:creationId xmlns:a16="http://schemas.microsoft.com/office/drawing/2014/main" id="{06495920-EA2D-08EA-0CC4-1343E9950D3B}"/>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944" b="89869" l="8500" r="90500">
                        <a14:foregroundMark x1="8500" y1="48593" x2="8500" y2="48593"/>
                        <a14:foregroundMark x1="90500" y1="59287" x2="90500" y2="59287"/>
                      </a14:backgroundRemoval>
                    </a14:imgEffect>
                  </a14:imgLayer>
                </a14:imgProps>
              </a:ext>
            </a:extLst>
          </a:blip>
          <a:stretch>
            <a:fillRect/>
          </a:stretch>
        </p:blipFill>
        <p:spPr>
          <a:xfrm rot="2233461">
            <a:off x="8696207" y="698698"/>
            <a:ext cx="668014" cy="445064"/>
          </a:xfrm>
          <a:prstGeom prst="rect">
            <a:avLst/>
          </a:prstGeom>
        </p:spPr>
      </p:pic>
      <p:sp>
        <p:nvSpPr>
          <p:cNvPr id="12" name="TextBox 11"/>
          <p:cNvSpPr txBox="1"/>
          <p:nvPr/>
        </p:nvSpPr>
        <p:spPr>
          <a:xfrm>
            <a:off x="7809573" y="408658"/>
            <a:ext cx="1020637" cy="600164"/>
          </a:xfrm>
          <a:prstGeom prst="rect">
            <a:avLst/>
          </a:prstGeom>
          <a:noFill/>
        </p:spPr>
        <p:txBody>
          <a:bodyPr wrap="square" rtlCol="0">
            <a:spAutoFit/>
          </a:bodyPr>
          <a:lstStyle/>
          <a:p>
            <a:pPr algn="ctr"/>
            <a:r>
              <a:rPr lang="en-GB" sz="1100" dirty="0" smtClean="0">
                <a:latin typeface="KG Second Chances Solid" panose="02000000000000000000" pitchFamily="2" charset="0"/>
              </a:rPr>
              <a:t>Watch the </a:t>
            </a:r>
            <a:r>
              <a:rPr lang="en-GB" sz="1100" dirty="0" smtClean="0">
                <a:latin typeface="KG Second Chances Solid" panose="02000000000000000000" pitchFamily="2" charset="0"/>
                <a:hlinkClick r:id="rId6"/>
              </a:rPr>
              <a:t>video</a:t>
            </a:r>
            <a:r>
              <a:rPr lang="en-GB" sz="1100" dirty="0" smtClean="0">
                <a:latin typeface="KG Second Chances Solid" panose="02000000000000000000" pitchFamily="2" charset="0"/>
              </a:rPr>
              <a:t> to find out.</a:t>
            </a:r>
            <a:endParaRPr lang="en-GB" sz="1000" dirty="0" smtClean="0">
              <a:latin typeface="KG Second Chances Solid" panose="02000000000000000000" pitchFamily="2" charset="0"/>
            </a:endParaRPr>
          </a:p>
        </p:txBody>
      </p:sp>
    </p:spTree>
    <p:extLst>
      <p:ext uri="{BB962C8B-B14F-4D97-AF65-F5344CB8AC3E}">
        <p14:creationId xmlns:p14="http://schemas.microsoft.com/office/powerpoint/2010/main" val="111148193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65464" y="117000"/>
            <a:ext cx="9575072" cy="662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p:cNvSpPr txBox="1"/>
          <p:nvPr/>
        </p:nvSpPr>
        <p:spPr>
          <a:xfrm>
            <a:off x="165464" y="399620"/>
            <a:ext cx="9575072" cy="584775"/>
          </a:xfrm>
          <a:prstGeom prst="rect">
            <a:avLst/>
          </a:prstGeom>
          <a:noFill/>
        </p:spPr>
        <p:txBody>
          <a:bodyPr wrap="square" rtlCol="0">
            <a:spAutoFit/>
          </a:bodyPr>
          <a:lstStyle/>
          <a:p>
            <a:pPr algn="ctr"/>
            <a:r>
              <a:rPr lang="en-GB" sz="3200" dirty="0" smtClean="0">
                <a:latin typeface="KG Second Chances Solid" panose="02000000000000000000" pitchFamily="2" charset="0"/>
              </a:rPr>
              <a:t>THE EFFECTS OF CLIMATE CHANGE</a:t>
            </a:r>
            <a:endParaRPr lang="en-GB" sz="3200" dirty="0">
              <a:latin typeface="KG Second Chances Solid" panose="02000000000000000000" pitchFamily="2" charset="0"/>
            </a:endParaRPr>
          </a:p>
        </p:txBody>
      </p:sp>
      <p:sp>
        <p:nvSpPr>
          <p:cNvPr id="9" name="TextBox 8"/>
          <p:cNvSpPr txBox="1"/>
          <p:nvPr/>
        </p:nvSpPr>
        <p:spPr>
          <a:xfrm>
            <a:off x="548360" y="4835532"/>
            <a:ext cx="2812568" cy="1477328"/>
          </a:xfrm>
          <a:prstGeom prst="rect">
            <a:avLst/>
          </a:prstGeom>
          <a:noFill/>
        </p:spPr>
        <p:txBody>
          <a:bodyPr wrap="square" rtlCol="0">
            <a:spAutoFit/>
          </a:bodyPr>
          <a:lstStyle/>
          <a:p>
            <a:pPr algn="ctr"/>
            <a:r>
              <a:rPr lang="en-GB" dirty="0" smtClean="0">
                <a:latin typeface="KG Second Chances Solid" panose="02000000000000000000" pitchFamily="2" charset="0"/>
              </a:rPr>
              <a:t>Ice sheets are melting in the Arctic and Antarctica, leading to the rise in sea levels. </a:t>
            </a:r>
          </a:p>
        </p:txBody>
      </p:sp>
      <p:sp>
        <p:nvSpPr>
          <p:cNvPr id="6" name="TextBox 5"/>
          <p:cNvSpPr txBox="1"/>
          <p:nvPr/>
        </p:nvSpPr>
        <p:spPr>
          <a:xfrm>
            <a:off x="950965" y="984395"/>
            <a:ext cx="8004069" cy="369332"/>
          </a:xfrm>
          <a:prstGeom prst="rect">
            <a:avLst/>
          </a:prstGeom>
          <a:noFill/>
        </p:spPr>
        <p:txBody>
          <a:bodyPr wrap="square" rtlCol="0">
            <a:spAutoFit/>
          </a:bodyPr>
          <a:lstStyle/>
          <a:p>
            <a:pPr algn="ctr"/>
            <a:r>
              <a:rPr lang="en-GB" dirty="0" smtClean="0">
                <a:latin typeface="KG Second Chances Solid" panose="02000000000000000000" pitchFamily="2" charset="0"/>
              </a:rPr>
              <a:t>The changes are everywhere. </a:t>
            </a:r>
          </a:p>
        </p:txBody>
      </p:sp>
      <p:sp>
        <p:nvSpPr>
          <p:cNvPr id="11" name="TextBox 10"/>
          <p:cNvSpPr txBox="1"/>
          <p:nvPr/>
        </p:nvSpPr>
        <p:spPr>
          <a:xfrm>
            <a:off x="3680916" y="4974032"/>
            <a:ext cx="2544165" cy="1200329"/>
          </a:xfrm>
          <a:prstGeom prst="rect">
            <a:avLst/>
          </a:prstGeom>
          <a:noFill/>
        </p:spPr>
        <p:txBody>
          <a:bodyPr wrap="square" rtlCol="0">
            <a:spAutoFit/>
          </a:bodyPr>
          <a:lstStyle/>
          <a:p>
            <a:pPr algn="ctr"/>
            <a:r>
              <a:rPr lang="en-GB" dirty="0" smtClean="0">
                <a:latin typeface="KG Second Chances Solid" panose="02000000000000000000" pitchFamily="2" charset="0"/>
              </a:rPr>
              <a:t>Storms are increasing in strength and frequency.</a:t>
            </a:r>
          </a:p>
        </p:txBody>
      </p:sp>
      <p:sp>
        <p:nvSpPr>
          <p:cNvPr id="12" name="TextBox 11"/>
          <p:cNvSpPr txBox="1"/>
          <p:nvPr/>
        </p:nvSpPr>
        <p:spPr>
          <a:xfrm>
            <a:off x="6829086" y="4697033"/>
            <a:ext cx="2346188" cy="1754326"/>
          </a:xfrm>
          <a:prstGeom prst="rect">
            <a:avLst/>
          </a:prstGeom>
          <a:noFill/>
        </p:spPr>
        <p:txBody>
          <a:bodyPr wrap="square" rtlCol="0">
            <a:spAutoFit/>
          </a:bodyPr>
          <a:lstStyle/>
          <a:p>
            <a:pPr algn="ctr"/>
            <a:r>
              <a:rPr lang="en-GB" dirty="0" smtClean="0">
                <a:latin typeface="KG Second Chances Solid" panose="02000000000000000000" pitchFamily="2" charset="0"/>
              </a:rPr>
              <a:t>Droughts and floods are occurring more frequently due to the </a:t>
            </a:r>
            <a:r>
              <a:rPr lang="en-GB" dirty="0">
                <a:latin typeface="KG Second Chances Solid" panose="02000000000000000000" pitchFamily="2" charset="0"/>
              </a:rPr>
              <a:t>s</a:t>
            </a:r>
            <a:r>
              <a:rPr lang="en-GB" dirty="0" smtClean="0">
                <a:latin typeface="KG Second Chances Solid" panose="02000000000000000000" pitchFamily="2" charset="0"/>
              </a:rPr>
              <a:t>hift in rainfall patterns.</a:t>
            </a:r>
          </a:p>
        </p:txBody>
      </p:sp>
      <p:pic>
        <p:nvPicPr>
          <p:cNvPr id="2" name="Picture 1"/>
          <p:cNvPicPr>
            <a:picLocks noChangeAspect="1"/>
          </p:cNvPicPr>
          <p:nvPr/>
        </p:nvPicPr>
        <p:blipFill rotWithShape="1">
          <a:blip r:embed="rId2"/>
          <a:srcRect l="16689" r="16689"/>
          <a:stretch/>
        </p:blipFill>
        <p:spPr>
          <a:xfrm>
            <a:off x="694644" y="1862037"/>
            <a:ext cx="2520000" cy="2520000"/>
          </a:xfrm>
          <a:prstGeom prst="ellipse">
            <a:avLst/>
          </a:prstGeom>
        </p:spPr>
      </p:pic>
      <p:pic>
        <p:nvPicPr>
          <p:cNvPr id="4" name="Picture 3"/>
          <p:cNvPicPr>
            <a:picLocks noChangeAspect="1"/>
          </p:cNvPicPr>
          <p:nvPr/>
        </p:nvPicPr>
        <p:blipFill rotWithShape="1">
          <a:blip r:embed="rId3"/>
          <a:srcRect l="5123" t="80" r="29166" b="1196"/>
          <a:stretch/>
        </p:blipFill>
        <p:spPr>
          <a:xfrm>
            <a:off x="3693000" y="1862037"/>
            <a:ext cx="2520000" cy="2520000"/>
          </a:xfrm>
          <a:prstGeom prst="ellipse">
            <a:avLst/>
          </a:prstGeom>
        </p:spPr>
      </p:pic>
      <p:pic>
        <p:nvPicPr>
          <p:cNvPr id="7" name="Picture 6"/>
          <p:cNvPicPr>
            <a:picLocks noChangeAspect="1"/>
          </p:cNvPicPr>
          <p:nvPr/>
        </p:nvPicPr>
        <p:blipFill rotWithShape="1">
          <a:blip r:embed="rId4"/>
          <a:srcRect l="1131" r="32383"/>
          <a:stretch/>
        </p:blipFill>
        <p:spPr>
          <a:xfrm>
            <a:off x="6742180" y="1862037"/>
            <a:ext cx="2520000" cy="2520000"/>
          </a:xfrm>
          <a:prstGeom prst="ellipse">
            <a:avLst/>
          </a:prstGeom>
        </p:spPr>
      </p:pic>
    </p:spTree>
    <p:extLst>
      <p:ext uri="{BB962C8B-B14F-4D97-AF65-F5344CB8AC3E}">
        <p14:creationId xmlns:p14="http://schemas.microsoft.com/office/powerpoint/2010/main" val="158159057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2281</TotalTime>
  <Words>585</Words>
  <Application>Microsoft Office PowerPoint</Application>
  <PresentationFormat>A4 Paper (210x297 mm)</PresentationFormat>
  <Paragraphs>78</Paragraphs>
  <Slides>13</Slides>
  <Notes>0</Notes>
  <HiddenSlides>0</HiddenSlides>
  <MMClips>3</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13</vt:i4>
      </vt:variant>
    </vt:vector>
  </HeadingPairs>
  <TitlesOfParts>
    <vt:vector size="20" baseType="lpstr">
      <vt:lpstr>Century Gothic</vt:lpstr>
      <vt:lpstr>KG Second Chances Sketch</vt:lpstr>
      <vt:lpstr>Arial</vt:lpstr>
      <vt:lpstr>KG Second Chances Solid</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Allyce</dc:creator>
  <cp:lastModifiedBy>Allyce</cp:lastModifiedBy>
  <cp:revision>88</cp:revision>
  <dcterms:created xsi:type="dcterms:W3CDTF">2021-11-02T19:40:07Z</dcterms:created>
  <dcterms:modified xsi:type="dcterms:W3CDTF">2023-12-17T08:53:02Z</dcterms:modified>
</cp:coreProperties>
</file>