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0" r:id="rId11"/>
    <p:sldId id="257" r:id="rId12"/>
  </p:sldIdLst>
  <p:sldSz cx="9906000" cy="6858000" type="A4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Century Gothic" panose="020B0502020202020204" pitchFamily="34" charset="0"/>
      <p:regular r:id="rId19"/>
      <p:bold r:id="rId20"/>
      <p:italic r:id="rId21"/>
      <p:boldItalic r:id="rId22"/>
    </p:embeddedFont>
    <p:embeddedFont>
      <p:font typeface="KG Second Chances Solid" panose="02000000000000000000" pitchFamily="2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E00"/>
    <a:srgbClr val="F49752"/>
    <a:srgbClr val="FFFFFF"/>
    <a:srgbClr val="87BF61"/>
    <a:srgbClr val="6A8F49"/>
    <a:srgbClr val="B7CA4C"/>
    <a:srgbClr val="32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07" autoAdjust="0"/>
    <p:restoredTop sz="90326" autoAdjust="0"/>
  </p:normalViewPr>
  <p:slideViewPr>
    <p:cSldViewPr snapToGrid="0">
      <p:cViewPr varScale="1">
        <p:scale>
          <a:sx n="71" d="100"/>
          <a:sy n="71" d="100"/>
        </p:scale>
        <p:origin x="136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1"/>
            </a:lvl1pPr>
            <a:lvl2pPr marL="457181" indent="0" algn="ctr">
              <a:buNone/>
              <a:defRPr sz="2000"/>
            </a:lvl2pPr>
            <a:lvl3pPr marL="914362" indent="0" algn="ctr">
              <a:buNone/>
              <a:defRPr sz="1800"/>
            </a:lvl3pPr>
            <a:lvl4pPr marL="1371543" indent="0" algn="ctr">
              <a:buNone/>
              <a:defRPr sz="1600"/>
            </a:lvl4pPr>
            <a:lvl5pPr marL="1828723" indent="0" algn="ctr">
              <a:buNone/>
              <a:defRPr sz="1600"/>
            </a:lvl5pPr>
            <a:lvl6pPr marL="2285905" indent="0" algn="ctr">
              <a:buNone/>
              <a:defRPr sz="1600"/>
            </a:lvl6pPr>
            <a:lvl7pPr marL="2743085" indent="0" algn="ctr">
              <a:buNone/>
              <a:defRPr sz="1600"/>
            </a:lvl7pPr>
            <a:lvl8pPr marL="3200266" indent="0" algn="ctr">
              <a:buNone/>
              <a:defRPr sz="1600"/>
            </a:lvl8pPr>
            <a:lvl9pPr marL="36574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9A0F-4ED3-455E-A212-387A3CF26B32}" type="datetimeFigureOut">
              <a:rPr lang="en-GB" smtClean="0"/>
              <a:t>12/11/2023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E493-A064-4648-B3F5-887AD9E6B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252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9A0F-4ED3-455E-A212-387A3CF26B32}" type="datetimeFigureOut">
              <a:rPr lang="en-GB" smtClean="0"/>
              <a:t>12/11/2023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E493-A064-4648-B3F5-887AD9E6B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889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9A0F-4ED3-455E-A212-387A3CF26B32}" type="datetimeFigureOut">
              <a:rPr lang="en-GB" smtClean="0"/>
              <a:t>12/11/2023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E493-A064-4648-B3F5-887AD9E6B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637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9A0F-4ED3-455E-A212-387A3CF26B32}" type="datetimeFigureOut">
              <a:rPr lang="en-GB" smtClean="0"/>
              <a:t>12/11/2023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E493-A064-4648-B3F5-887AD9E6B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838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81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81" y="4589466"/>
            <a:ext cx="8543925" cy="1500187"/>
          </a:xfrm>
        </p:spPr>
        <p:txBody>
          <a:bodyPr/>
          <a:lstStyle>
            <a:lvl1pPr marL="0" indent="0">
              <a:buNone/>
              <a:defRPr sz="2401">
                <a:solidFill>
                  <a:schemeClr val="tx1"/>
                </a:solidFill>
              </a:defRPr>
            </a:lvl1pPr>
            <a:lvl2pPr marL="45718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9A0F-4ED3-455E-A212-387A3CF26B32}" type="datetimeFigureOut">
              <a:rPr lang="en-GB" smtClean="0"/>
              <a:t>12/11/2023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E493-A064-4648-B3F5-887AD9E6B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007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9A0F-4ED3-455E-A212-387A3CF26B32}" type="datetimeFigureOut">
              <a:rPr lang="en-GB" smtClean="0"/>
              <a:t>12/11/2023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E493-A064-4648-B3F5-887AD9E6B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774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30" y="1681164"/>
            <a:ext cx="4190702" cy="823912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181" indent="0">
              <a:buNone/>
              <a:defRPr sz="2000" b="1"/>
            </a:lvl2pPr>
            <a:lvl3pPr marL="914362" indent="0">
              <a:buNone/>
              <a:defRPr sz="1800" b="1"/>
            </a:lvl3pPr>
            <a:lvl4pPr marL="1371543" indent="0">
              <a:buNone/>
              <a:defRPr sz="1600" b="1"/>
            </a:lvl4pPr>
            <a:lvl5pPr marL="1828723" indent="0">
              <a:buNone/>
              <a:defRPr sz="1600" b="1"/>
            </a:lvl5pPr>
            <a:lvl6pPr marL="2285905" indent="0">
              <a:buNone/>
              <a:defRPr sz="1600" b="1"/>
            </a:lvl6pPr>
            <a:lvl7pPr marL="2743085" indent="0">
              <a:buNone/>
              <a:defRPr sz="1600" b="1"/>
            </a:lvl7pPr>
            <a:lvl8pPr marL="3200266" indent="0">
              <a:buNone/>
              <a:defRPr sz="1600" b="1"/>
            </a:lvl8pPr>
            <a:lvl9pPr marL="365744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30" y="2505076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4" y="1681164"/>
            <a:ext cx="4211340" cy="823912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181" indent="0">
              <a:buNone/>
              <a:defRPr sz="2000" b="1"/>
            </a:lvl2pPr>
            <a:lvl3pPr marL="914362" indent="0">
              <a:buNone/>
              <a:defRPr sz="1800" b="1"/>
            </a:lvl3pPr>
            <a:lvl4pPr marL="1371543" indent="0">
              <a:buNone/>
              <a:defRPr sz="1600" b="1"/>
            </a:lvl4pPr>
            <a:lvl5pPr marL="1828723" indent="0">
              <a:buNone/>
              <a:defRPr sz="1600" b="1"/>
            </a:lvl5pPr>
            <a:lvl6pPr marL="2285905" indent="0">
              <a:buNone/>
              <a:defRPr sz="1600" b="1"/>
            </a:lvl6pPr>
            <a:lvl7pPr marL="2743085" indent="0">
              <a:buNone/>
              <a:defRPr sz="1600" b="1"/>
            </a:lvl7pPr>
            <a:lvl8pPr marL="3200266" indent="0">
              <a:buNone/>
              <a:defRPr sz="1600" b="1"/>
            </a:lvl8pPr>
            <a:lvl9pPr marL="365744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4" y="2505076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9A0F-4ED3-455E-A212-387A3CF26B32}" type="datetimeFigureOut">
              <a:rPr lang="en-GB" smtClean="0"/>
              <a:t>12/11/2023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E493-A064-4648-B3F5-887AD9E6B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371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9A0F-4ED3-455E-A212-387A3CF26B32}" type="datetimeFigureOut">
              <a:rPr lang="en-GB" smtClean="0"/>
              <a:t>12/11/2023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E493-A064-4648-B3F5-887AD9E6B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68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9A0F-4ED3-455E-A212-387A3CF26B32}" type="datetimeFigureOut">
              <a:rPr lang="en-GB" smtClean="0"/>
              <a:t>12/11/2023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E493-A064-4648-B3F5-887AD9E6B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962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4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1" y="987428"/>
            <a:ext cx="501491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1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1" indent="0">
              <a:buNone/>
              <a:defRPr sz="1400"/>
            </a:lvl2pPr>
            <a:lvl3pPr marL="914362" indent="0">
              <a:buNone/>
              <a:defRPr sz="1200"/>
            </a:lvl3pPr>
            <a:lvl4pPr marL="1371543" indent="0">
              <a:buNone/>
              <a:defRPr sz="1000"/>
            </a:lvl4pPr>
            <a:lvl5pPr marL="1828723" indent="0">
              <a:buNone/>
              <a:defRPr sz="1000"/>
            </a:lvl5pPr>
            <a:lvl6pPr marL="2285905" indent="0">
              <a:buNone/>
              <a:defRPr sz="1000"/>
            </a:lvl6pPr>
            <a:lvl7pPr marL="2743085" indent="0">
              <a:buNone/>
              <a:defRPr sz="1000"/>
            </a:lvl7pPr>
            <a:lvl8pPr marL="3200266" indent="0">
              <a:buNone/>
              <a:defRPr sz="1000"/>
            </a:lvl8pPr>
            <a:lvl9pPr marL="36574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9A0F-4ED3-455E-A212-387A3CF26B32}" type="datetimeFigureOut">
              <a:rPr lang="en-GB" smtClean="0"/>
              <a:t>12/11/2023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E493-A064-4648-B3F5-887AD9E6B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611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4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1" y="987428"/>
            <a:ext cx="5014913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181" indent="0">
              <a:buNone/>
              <a:defRPr sz="2799"/>
            </a:lvl2pPr>
            <a:lvl3pPr marL="914362" indent="0">
              <a:buNone/>
              <a:defRPr sz="2401"/>
            </a:lvl3pPr>
            <a:lvl4pPr marL="1371543" indent="0">
              <a:buNone/>
              <a:defRPr sz="2000"/>
            </a:lvl4pPr>
            <a:lvl5pPr marL="1828723" indent="0">
              <a:buNone/>
              <a:defRPr sz="2000"/>
            </a:lvl5pPr>
            <a:lvl6pPr marL="2285905" indent="0">
              <a:buNone/>
              <a:defRPr sz="2000"/>
            </a:lvl6pPr>
            <a:lvl7pPr marL="2743085" indent="0">
              <a:buNone/>
              <a:defRPr sz="2000"/>
            </a:lvl7pPr>
            <a:lvl8pPr marL="3200266" indent="0">
              <a:buNone/>
              <a:defRPr sz="2000"/>
            </a:lvl8pPr>
            <a:lvl9pPr marL="3657446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1" indent="0">
              <a:buNone/>
              <a:defRPr sz="1400"/>
            </a:lvl2pPr>
            <a:lvl3pPr marL="914362" indent="0">
              <a:buNone/>
              <a:defRPr sz="1200"/>
            </a:lvl3pPr>
            <a:lvl4pPr marL="1371543" indent="0">
              <a:buNone/>
              <a:defRPr sz="1000"/>
            </a:lvl4pPr>
            <a:lvl5pPr marL="1828723" indent="0">
              <a:buNone/>
              <a:defRPr sz="1000"/>
            </a:lvl5pPr>
            <a:lvl6pPr marL="2285905" indent="0">
              <a:buNone/>
              <a:defRPr sz="1000"/>
            </a:lvl6pPr>
            <a:lvl7pPr marL="2743085" indent="0">
              <a:buNone/>
              <a:defRPr sz="1000"/>
            </a:lvl7pPr>
            <a:lvl8pPr marL="3200266" indent="0">
              <a:buNone/>
              <a:defRPr sz="1000"/>
            </a:lvl8pPr>
            <a:lvl9pPr marL="365744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29A0F-4ED3-455E-A212-387A3CF26B32}" type="datetimeFigureOut">
              <a:rPr lang="en-GB" smtClean="0"/>
              <a:t>12/11/2023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4E493-A064-4648-B3F5-887AD9E6B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854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9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9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3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29A0F-4ED3-455E-A212-387A3CF26B32}" type="datetimeFigureOut">
              <a:rPr lang="en-GB" smtClean="0"/>
              <a:t>12/11/2023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4" y="6356353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3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4E493-A064-4648-B3F5-887AD9E6B9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50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6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771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2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2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4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5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75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57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37" indent="-228591" algn="l" defTabSz="91436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1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2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3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3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5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5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6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46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limate.nasa.gov/vital-signs/global-temperature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.org/doi/10.1126/science.abn7950?cookieSet=1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gml.noaa.gov/ccgg/index.html?utm_source=Sailthru&amp;utm_medium=email&amp;utm_campaign=IND_Climate%202022-05-27&amp;utm_term=IND_Climate_Newsletter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eenpeace.org.uk/news/the-biggest-problem-with-carbon-offsetting-is-that-it-doesnt-really-work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hyperlink" Target="https://youtu.be/d5BZFrfgQn8?si=tFJtx6KMzJauWqzq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aYD7lz6wCZ4?si=3BxtB5KrFI5HvIWe" TargetMode="External"/><Relationship Id="rId5" Type="http://schemas.openxmlformats.org/officeDocument/2006/relationships/image" Target="../media/image13.png"/><Relationship Id="rId4" Type="http://schemas.openxmlformats.org/officeDocument/2006/relationships/hyperlink" Target="https://youtu.be/3P7GTrKqzuE?si=eNzUt3zmgiqGP_m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5464" y="117000"/>
            <a:ext cx="9575072" cy="66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012470" y="1605487"/>
            <a:ext cx="7881059" cy="2552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latin typeface="KG Second Chances Solid" panose="02000000000000000000" pitchFamily="2" charset="0"/>
              </a:rPr>
              <a:t>THE CLIMATE CRISIS</a:t>
            </a:r>
          </a:p>
          <a:p>
            <a:pPr algn="ctr"/>
            <a:endParaRPr lang="en-GB" sz="4400" dirty="0">
              <a:latin typeface="KG Second Chances Solid" panose="020000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GB" sz="2000" dirty="0">
                <a:latin typeface="KG Second Chances Solid" panose="02000000000000000000" pitchFamily="2" charset="0"/>
              </a:rPr>
              <a:t>A resource to help explain the Climate Crisis and why we all need to be more Climate Clever.</a:t>
            </a:r>
          </a:p>
        </p:txBody>
      </p:sp>
      <p:pic>
        <p:nvPicPr>
          <p:cNvPr id="4" name="Picture 3" descr="A black and orange sign with white text&#10;&#10;Description automatically generated">
            <a:extLst>
              <a:ext uri="{FF2B5EF4-FFF2-40B4-BE49-F238E27FC236}">
                <a16:creationId xmlns:a16="http://schemas.microsoft.com/office/drawing/2014/main" id="{7BA17180-FD3E-F741-0926-412843FA4B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09" y="5321633"/>
            <a:ext cx="2409879" cy="1351050"/>
          </a:xfrm>
          <a:prstGeom prst="rect">
            <a:avLst/>
          </a:prstGeom>
        </p:spPr>
      </p:pic>
      <p:pic>
        <p:nvPicPr>
          <p:cNvPr id="8" name="Picture 7" descr="A blue and white flag&#10;&#10;Description automatically generated">
            <a:extLst>
              <a:ext uri="{FF2B5EF4-FFF2-40B4-BE49-F238E27FC236}">
                <a16:creationId xmlns:a16="http://schemas.microsoft.com/office/drawing/2014/main" id="{5576F64D-C6FC-7962-55A7-4C4AD34E1F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4"/>
          <a:stretch/>
        </p:blipFill>
        <p:spPr>
          <a:xfrm>
            <a:off x="7816362" y="6187791"/>
            <a:ext cx="1763407" cy="40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33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5464" y="117000"/>
            <a:ext cx="9575072" cy="66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KG Second Chances Solid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31077" y="270842"/>
            <a:ext cx="7043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accent1">
                    <a:lumMod val="50000"/>
                  </a:schemeClr>
                </a:solidFill>
                <a:latin typeface="KG Second Chances Solid" panose="02000000000000000000" pitchFamily="2" charset="0"/>
              </a:rPr>
              <a:t>IMAGE CREDITS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4445D36-D05B-6349-8F97-81CC28483D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2252747"/>
              </p:ext>
            </p:extLst>
          </p:nvPr>
        </p:nvGraphicFramePr>
        <p:xfrm>
          <a:off x="535578" y="1403917"/>
          <a:ext cx="8428119" cy="43431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6653">
                  <a:extLst>
                    <a:ext uri="{9D8B030D-6E8A-4147-A177-3AD203B41FA5}">
                      <a16:colId xmlns:a16="http://schemas.microsoft.com/office/drawing/2014/main" val="2797114442"/>
                    </a:ext>
                  </a:extLst>
                </a:gridCol>
                <a:gridCol w="2194559">
                  <a:extLst>
                    <a:ext uri="{9D8B030D-6E8A-4147-A177-3AD203B41FA5}">
                      <a16:colId xmlns:a16="http://schemas.microsoft.com/office/drawing/2014/main" val="2159196442"/>
                    </a:ext>
                  </a:extLst>
                </a:gridCol>
                <a:gridCol w="5266907">
                  <a:extLst>
                    <a:ext uri="{9D8B030D-6E8A-4147-A177-3AD203B41FA5}">
                      <a16:colId xmlns:a16="http://schemas.microsoft.com/office/drawing/2014/main" val="2857316932"/>
                    </a:ext>
                  </a:extLst>
                </a:gridCol>
              </a:tblGrid>
              <a:tr h="311572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Slide(s)</a:t>
                      </a: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Photo</a:t>
                      </a: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Attribution</a:t>
                      </a: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6762883"/>
                  </a:ext>
                </a:extLst>
              </a:tr>
              <a:tr h="281138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Grass and drought</a:t>
                      </a: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By </a:t>
                      </a:r>
                      <a:r>
                        <a:rPr lang="en-GB" sz="1200" b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Tumisui</a:t>
                      </a:r>
                      <a:r>
                        <a:rPr lang="en-US" sz="12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via </a:t>
                      </a:r>
                      <a:r>
                        <a:rPr lang="en-US" sz="1200" b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Pixabay</a:t>
                      </a:r>
                      <a:endParaRPr lang="en-US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3192136"/>
                  </a:ext>
                </a:extLst>
              </a:tr>
              <a:tr h="281138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Oil rig</a:t>
                      </a: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By </a:t>
                      </a:r>
                      <a:r>
                        <a:rPr lang="en-GB" sz="12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chandlervid85</a:t>
                      </a:r>
                      <a:r>
                        <a:rPr lang="en-US" sz="12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via Freepik</a:t>
                      </a: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70637694"/>
                  </a:ext>
                </a:extLst>
              </a:tr>
              <a:tr h="281138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Sea ice</a:t>
                      </a: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By </a:t>
                      </a:r>
                      <a:r>
                        <a:rPr lang="en-GB" sz="12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jannoon028</a:t>
                      </a:r>
                      <a:r>
                        <a:rPr lang="en-US" sz="12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via Freepik</a:t>
                      </a: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44611327"/>
                  </a:ext>
                </a:extLst>
              </a:tr>
              <a:tr h="281138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Storm damage</a:t>
                      </a: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By </a:t>
                      </a:r>
                      <a:r>
                        <a:rPr lang="en-GB" sz="12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chandlervid85</a:t>
                      </a:r>
                      <a:r>
                        <a:rPr lang="en-US" sz="12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via Freepik</a:t>
                      </a: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60504391"/>
                  </a:ext>
                </a:extLst>
              </a:tr>
              <a:tr h="290707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Drought </a:t>
                      </a: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By </a:t>
                      </a:r>
                      <a:r>
                        <a:rPr lang="en-GB" sz="12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12019</a:t>
                      </a:r>
                      <a:r>
                        <a:rPr lang="en-US" sz="12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via </a:t>
                      </a:r>
                      <a:r>
                        <a:rPr lang="en-US" sz="1200" b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Pixabay</a:t>
                      </a:r>
                      <a:endParaRPr lang="en-US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89193727"/>
                  </a:ext>
                </a:extLst>
              </a:tr>
              <a:tr h="290707"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Forest</a:t>
                      </a: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By </a:t>
                      </a:r>
                      <a:r>
                        <a:rPr lang="en-GB" sz="1200" b="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pyrech</a:t>
                      </a:r>
                      <a:r>
                        <a:rPr lang="en-US" sz="12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via Freepik</a:t>
                      </a: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55022767"/>
                  </a:ext>
                </a:extLst>
              </a:tr>
              <a:tr h="290707"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7168633"/>
                  </a:ext>
                </a:extLst>
              </a:tr>
              <a:tr h="290707"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93170029"/>
                  </a:ext>
                </a:extLst>
              </a:tr>
              <a:tr h="290707"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98249194"/>
                  </a:ext>
                </a:extLst>
              </a:tr>
              <a:tr h="290707"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657389"/>
                  </a:ext>
                </a:extLst>
              </a:tr>
              <a:tr h="290707"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26884785"/>
                  </a:ext>
                </a:extLst>
              </a:tr>
              <a:tr h="290707"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1014610"/>
                  </a:ext>
                </a:extLst>
              </a:tr>
              <a:tr h="290707">
                <a:tc>
                  <a:txBody>
                    <a:bodyPr/>
                    <a:lstStyle/>
                    <a:p>
                      <a:pPr algn="l"/>
                      <a:endParaRPr lang="en-US" sz="120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64702423"/>
                  </a:ext>
                </a:extLst>
              </a:tr>
              <a:tr h="290707">
                <a:tc>
                  <a:txBody>
                    <a:bodyPr/>
                    <a:lstStyle/>
                    <a:p>
                      <a:pPr algn="l"/>
                      <a:endParaRPr lang="en-US" sz="120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28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91441" marR="9144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5647701"/>
                  </a:ext>
                </a:extLst>
              </a:tr>
            </a:tbl>
          </a:graphicData>
        </a:graphic>
      </p:graphicFrame>
      <p:pic>
        <p:nvPicPr>
          <p:cNvPr id="2" name="Picture 1" descr="A black and orange sign with white text&#10;&#10;Description automatically generated">
            <a:extLst>
              <a:ext uri="{FF2B5EF4-FFF2-40B4-BE49-F238E27FC236}">
                <a16:creationId xmlns:a16="http://schemas.microsoft.com/office/drawing/2014/main" id="{D78454E1-B57F-4041-0282-63BAE10D00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09" y="5321633"/>
            <a:ext cx="2409879" cy="1351050"/>
          </a:xfrm>
          <a:prstGeom prst="rect">
            <a:avLst/>
          </a:prstGeom>
        </p:spPr>
      </p:pic>
      <p:pic>
        <p:nvPicPr>
          <p:cNvPr id="3" name="Picture 2" descr="A blue and white flag&#10;&#10;Description automatically generated">
            <a:extLst>
              <a:ext uri="{FF2B5EF4-FFF2-40B4-BE49-F238E27FC236}">
                <a16:creationId xmlns:a16="http://schemas.microsoft.com/office/drawing/2014/main" id="{4AE5AB7C-F28E-F0F4-D6D9-C2FBCF8319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4"/>
          <a:stretch/>
        </p:blipFill>
        <p:spPr>
          <a:xfrm>
            <a:off x="7816362" y="6187791"/>
            <a:ext cx="1763407" cy="40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46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077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5464" y="117000"/>
            <a:ext cx="9575072" cy="66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248196" y="268444"/>
            <a:ext cx="9575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KG Second Chances Solid" panose="02000000000000000000" pitchFamily="2" charset="0"/>
              </a:rPr>
              <a:t>THE AVERAGE GLOBAL </a:t>
            </a:r>
          </a:p>
          <a:p>
            <a:pPr algn="ctr"/>
            <a:r>
              <a:rPr lang="en-GB" sz="4400" dirty="0">
                <a:latin typeface="KG Second Chances Solid" panose="02000000000000000000" pitchFamily="2" charset="0"/>
              </a:rPr>
              <a:t>TEMPERATURE IS RISING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28936" y="1902632"/>
            <a:ext cx="28576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KG Second Chances Solid" panose="02000000000000000000" pitchFamily="2" charset="0"/>
              </a:rPr>
              <a:t>The annual global temperature is now about 1.1 </a:t>
            </a:r>
            <a:r>
              <a:rPr lang="en-GB" dirty="0">
                <a:latin typeface="KG Second Chances Solid" panose="02000000000000000000" pitchFamily="2" charset="0"/>
                <a:cs typeface="Arial" panose="020B0604020202020204" pitchFamily="34" charset="0"/>
              </a:rPr>
              <a:t> degrees Celsius hotter than pre-industrial levels.</a:t>
            </a:r>
          </a:p>
          <a:p>
            <a:pPr algn="ctr"/>
            <a:r>
              <a:rPr lang="en-GB" dirty="0">
                <a:latin typeface="KG Second Chances Solid" panose="02000000000000000000" pitchFamily="2" charset="0"/>
                <a:cs typeface="Arial" panose="020B0604020202020204" pitchFamily="34" charset="0"/>
              </a:rPr>
              <a:t> </a:t>
            </a:r>
            <a:endParaRPr lang="en-GB" dirty="0">
              <a:latin typeface="KG Second Chances Solid" panose="02000000000000000000" pitchFamily="2" charset="0"/>
            </a:endParaRPr>
          </a:p>
          <a:p>
            <a:pPr algn="ctr"/>
            <a:r>
              <a:rPr lang="en-GB" dirty="0">
                <a:latin typeface="KG Second Chances Solid" panose="02000000000000000000" pitchFamily="2" charset="0"/>
              </a:rPr>
              <a:t>Although Earth has always had natural cycles of warming and cooling, it has never seen changes like we’re seeing now. </a:t>
            </a:r>
          </a:p>
          <a:p>
            <a:pPr algn="ctr"/>
            <a:endParaRPr lang="en-GB" dirty="0">
              <a:latin typeface="KG Second Chances Solid" panose="02000000000000000000" pitchFamily="2" charset="0"/>
            </a:endParaRPr>
          </a:p>
          <a:p>
            <a:pPr algn="ctr"/>
            <a:r>
              <a:rPr lang="en-GB" dirty="0">
                <a:latin typeface="KG Second Chances Solid" panose="02000000000000000000" pitchFamily="2" charset="0"/>
              </a:rPr>
              <a:t>Records are being broken year on year.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18" y="1866437"/>
            <a:ext cx="6128942" cy="45967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893619" y="6463144"/>
            <a:ext cx="5681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latin typeface="KG Second Chances Solid" panose="02000000000000000000" pitchFamily="2" charset="0"/>
              </a:rPr>
              <a:t>Global Temperature Index </a:t>
            </a:r>
            <a:r>
              <a:rPr lang="en-GB" sz="1200" dirty="0">
                <a:latin typeface="KG Second Chances Solid" panose="02000000000000000000" pitchFamily="2" charset="0"/>
                <a:hlinkClick r:id="rId3"/>
              </a:rPr>
              <a:t>NASA</a:t>
            </a:r>
            <a:endParaRPr lang="en-GB" sz="1200" dirty="0">
              <a:latin typeface="KG Second Chances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394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5464" y="117000"/>
            <a:ext cx="9575072" cy="66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65464" y="399620"/>
            <a:ext cx="95750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KG Second Chances Solid" panose="02000000000000000000" pitchFamily="2" charset="0"/>
              </a:rPr>
              <a:t>PROGRESSION OF CHANGING GLOBAL SURFACE TERMPERATURE ABNORMALATIES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03164" y="5962214"/>
            <a:ext cx="7099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KG Second Chances Solid" panose="02000000000000000000" pitchFamily="2" charset="0"/>
              </a:rPr>
              <a:t>Higher than normal temperatures are shown in red and lower than normal temperatures are shown in blue.</a:t>
            </a:r>
            <a:endParaRPr lang="en-GB" sz="2200" dirty="0">
              <a:latin typeface="KG Second Chances Solid" panose="02000000000000000000" pitchFamily="2" charset="0"/>
            </a:endParaRPr>
          </a:p>
        </p:txBody>
      </p:sp>
      <p:pic>
        <p:nvPicPr>
          <p:cNvPr id="3" name="2021GISStempF-5yrAv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9927" y="1551304"/>
            <a:ext cx="7606145" cy="4278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8800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65464" y="117000"/>
            <a:ext cx="9575072" cy="66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KG Second Chances Solid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0718" t="24627" r="10699"/>
          <a:stretch/>
        </p:blipFill>
        <p:spPr>
          <a:xfrm>
            <a:off x="163773" y="1746912"/>
            <a:ext cx="9580727" cy="49967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5464" y="413268"/>
            <a:ext cx="9575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KG Second Chances Solid" panose="02000000000000000000" pitchFamily="2" charset="0"/>
              </a:rPr>
              <a:t>RISING GLOBAL TEMPERATURES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0964" y="1105764"/>
            <a:ext cx="8004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KG Second Chances Solid" panose="02000000000000000000" pitchFamily="2" charset="0"/>
              </a:rPr>
              <a:t>But what does that mean for us?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50964" y="2634714"/>
            <a:ext cx="8004069" cy="3221182"/>
          </a:xfrm>
          <a:prstGeom prst="rect">
            <a:avLst/>
          </a:prstGeom>
          <a:solidFill>
            <a:schemeClr val="tx1">
              <a:lumMod val="85000"/>
              <a:lumOff val="1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KG Second Chances Solid" panose="02000000000000000000" pitchFamily="2" charset="0"/>
              </a:rPr>
              <a:t>Even the smallest changes in global temperatures</a:t>
            </a:r>
          </a:p>
          <a:p>
            <a:pPr algn="ctr"/>
            <a:r>
              <a:rPr lang="en-GB" sz="2000" dirty="0">
                <a:latin typeface="KG Second Chances Solid" panose="02000000000000000000" pitchFamily="2" charset="0"/>
              </a:rPr>
              <a:t>can mean big changes for our planet.</a:t>
            </a:r>
          </a:p>
          <a:p>
            <a:pPr algn="ctr"/>
            <a:endParaRPr lang="en-GB" sz="2000" dirty="0">
              <a:latin typeface="KG Second Chances Solid" panose="02000000000000000000" pitchFamily="2" charset="0"/>
              <a:hlinkClick r:id="rId3"/>
            </a:endParaRPr>
          </a:p>
          <a:p>
            <a:pPr algn="ctr"/>
            <a:r>
              <a:rPr lang="en-GB" sz="2000" dirty="0">
                <a:latin typeface="KG Second Chances Solid" panose="02000000000000000000" pitchFamily="2" charset="0"/>
                <a:hlinkClick r:id="rId3"/>
              </a:rPr>
              <a:t>Studies are now reporting </a:t>
            </a:r>
            <a:r>
              <a:rPr lang="en-GB" sz="2000" dirty="0">
                <a:latin typeface="KG Second Chances Solid" panose="02000000000000000000" pitchFamily="2" charset="0"/>
              </a:rPr>
              <a:t>that exceeding 1.5</a:t>
            </a:r>
            <a:r>
              <a:rPr lang="en-GB" sz="2000" dirty="0">
                <a:latin typeface="KG Second Chances Solid" panose="02000000000000000000" pitchFamily="2" charset="0"/>
                <a:cs typeface="Arial" panose="020B0604020202020204" pitchFamily="34" charset="0"/>
              </a:rPr>
              <a:t> degrees Celsius could trigger multiple “climate tipping points” </a:t>
            </a:r>
          </a:p>
          <a:p>
            <a:pPr algn="ctr"/>
            <a:r>
              <a:rPr lang="en-GB" sz="2000" dirty="0">
                <a:latin typeface="KG Second Chances Solid" panose="02000000000000000000" pitchFamily="2" charset="0"/>
                <a:cs typeface="Arial" panose="020B0604020202020204" pitchFamily="34" charset="0"/>
              </a:rPr>
              <a:t>in our climate system. “These changes may lead to abrupt, irreversible, and dangerous impacts with serious implication for humanity.” </a:t>
            </a:r>
            <a:endParaRPr lang="en-GB" sz="2000" dirty="0">
              <a:latin typeface="KG Second Chances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59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5464" y="117000"/>
            <a:ext cx="9575072" cy="66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65464" y="399620"/>
            <a:ext cx="9575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KG Second Chances Solid" panose="02000000000000000000" pitchFamily="2" charset="0"/>
              </a:rPr>
              <a:t>WHAT IS CAUSING IT?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7017" y="4138945"/>
            <a:ext cx="855195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KG Second Chances Solid" panose="02000000000000000000" pitchFamily="2" charset="0"/>
              </a:rPr>
              <a:t>Before the large use of fossil fuels, our atmosphere typically contained approximately 280 parts per million of carbon dioxide. Now the atmosphere is estimated to contain 420 parts per million. </a:t>
            </a:r>
          </a:p>
          <a:p>
            <a:pPr algn="ctr"/>
            <a:endParaRPr lang="en-GB" dirty="0">
              <a:latin typeface="KG Second Chances Solid" panose="02000000000000000000" pitchFamily="2" charset="0"/>
            </a:endParaRPr>
          </a:p>
          <a:p>
            <a:pPr algn="ctr"/>
            <a:r>
              <a:rPr lang="en-GB" dirty="0">
                <a:latin typeface="KG Second Chances Solid" panose="02000000000000000000" pitchFamily="2" charset="0"/>
              </a:rPr>
              <a:t>The increase in global temperatures closely correlates with the release of greenhouse gases, the increase use of fossil fuels and demand for animal-based agriculture.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0965" y="984395"/>
            <a:ext cx="8004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KG Second Chances Solid" panose="02000000000000000000" pitchFamily="2" charset="0"/>
              </a:rPr>
              <a:t>Simply put, it’s us. </a:t>
            </a:r>
          </a:p>
        </p:txBody>
      </p:sp>
      <p:sp>
        <p:nvSpPr>
          <p:cNvPr id="10" name="TextBox 9">
            <a:hlinkClick r:id="rId2"/>
          </p:cNvPr>
          <p:cNvSpPr txBox="1"/>
          <p:nvPr/>
        </p:nvSpPr>
        <p:spPr>
          <a:xfrm>
            <a:off x="3112814" y="3769612"/>
            <a:ext cx="5276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latin typeface="KG Second Chances Solid" panose="02000000000000000000" pitchFamily="2" charset="0"/>
                <a:hlinkClick r:id="rId2"/>
              </a:rPr>
              <a:t>Click to view daily recordings of ppm</a:t>
            </a:r>
            <a:endParaRPr lang="en-GB" sz="1200" dirty="0">
              <a:latin typeface="KG Second Chances Solid" panose="02000000000000000000" pitchFamily="2" charset="0"/>
            </a:endParaRPr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522" y="1696989"/>
            <a:ext cx="6872945" cy="209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11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3868"/>
          <a:stretch/>
        </p:blipFill>
        <p:spPr>
          <a:xfrm>
            <a:off x="151817" y="117000"/>
            <a:ext cx="9574074" cy="6624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1816" y="117000"/>
            <a:ext cx="9575072" cy="6624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65462" y="676998"/>
            <a:ext cx="9575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latin typeface="KG Second Chances Solid" panose="02000000000000000000" pitchFamily="2" charset="0"/>
              </a:rPr>
              <a:t>FOSSIL FUELS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2626" y="2570226"/>
            <a:ext cx="888074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dirty="0">
                <a:latin typeface="KG Second Chances Solid" panose="02000000000000000000" pitchFamily="2" charset="0"/>
              </a:rPr>
              <a:t>Despite the rise in global temperatures, and the signs of the climate crisis, large corporations continue to mine and burn fossil fuels. </a:t>
            </a:r>
          </a:p>
          <a:p>
            <a:pPr algn="ctr"/>
            <a:endParaRPr lang="en-GB" sz="2600" dirty="0">
              <a:latin typeface="KG Second Chances Solid" panose="02000000000000000000" pitchFamily="2" charset="0"/>
            </a:endParaRPr>
          </a:p>
          <a:p>
            <a:pPr algn="ctr"/>
            <a:r>
              <a:rPr lang="en-GB" sz="2600" dirty="0">
                <a:latin typeface="KG Second Chances Solid" panose="02000000000000000000" pitchFamily="2" charset="0"/>
              </a:rPr>
              <a:t>Major oil companies, including BP and Shell, have spent hundreds of millions of pounds trying to delay and even stop government policies that would have helped tackle the climate crisis.</a:t>
            </a:r>
          </a:p>
        </p:txBody>
      </p:sp>
    </p:spTree>
    <p:extLst>
      <p:ext uri="{BB962C8B-B14F-4D97-AF65-F5344CB8AC3E}">
        <p14:creationId xmlns:p14="http://schemas.microsoft.com/office/powerpoint/2010/main" val="2139532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5464" y="117000"/>
            <a:ext cx="9575072" cy="66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65464" y="399620"/>
            <a:ext cx="9575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KG Second Chances Solid" panose="02000000000000000000" pitchFamily="2" charset="0"/>
              </a:rPr>
              <a:t>THE EFFECTS OF CLIMATE CHANGE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360" y="4835532"/>
            <a:ext cx="28125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KG Second Chances Solid" panose="02000000000000000000" pitchFamily="2" charset="0"/>
              </a:rPr>
              <a:t>Ice sheets are melting in the Arctic and Antarctica, leading to the rise in sea levels.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0965" y="984395"/>
            <a:ext cx="8004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KG Second Chances Solid" panose="02000000000000000000" pitchFamily="2" charset="0"/>
              </a:rPr>
              <a:t>The changes are everywhere.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80916" y="4974032"/>
            <a:ext cx="2544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KG Second Chances Solid" panose="02000000000000000000" pitchFamily="2" charset="0"/>
              </a:rPr>
              <a:t>Storms are increasing in strength and frequency.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29086" y="4697033"/>
            <a:ext cx="23461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KG Second Chances Solid" panose="02000000000000000000" pitchFamily="2" charset="0"/>
              </a:rPr>
              <a:t>Droughts and floods are occurring more frequently due to the shift in rainfall patterns.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689" r="16689"/>
          <a:stretch/>
        </p:blipFill>
        <p:spPr>
          <a:xfrm>
            <a:off x="694644" y="1862037"/>
            <a:ext cx="2520000" cy="2520000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123" t="80" r="29166" b="1196"/>
          <a:stretch/>
        </p:blipFill>
        <p:spPr>
          <a:xfrm>
            <a:off x="3693000" y="1862037"/>
            <a:ext cx="2520000" cy="2520000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131" r="32383"/>
          <a:stretch/>
        </p:blipFill>
        <p:spPr>
          <a:xfrm>
            <a:off x="6742180" y="1862037"/>
            <a:ext cx="2520000" cy="252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28861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5464" y="117000"/>
            <a:ext cx="9575072" cy="66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65464" y="399620"/>
            <a:ext cx="9575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KG Second Chances Solid" panose="02000000000000000000" pitchFamily="2" charset="0"/>
              </a:rPr>
              <a:t>CARBON OFFSETTING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0965" y="984395"/>
            <a:ext cx="8004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KG Second Chances Solid" panose="02000000000000000000" pitchFamily="2" charset="0"/>
              </a:rPr>
              <a:t>Does it really work?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9185"/>
          <a:stretch/>
        </p:blipFill>
        <p:spPr>
          <a:xfrm>
            <a:off x="164982" y="1586759"/>
            <a:ext cx="9575554" cy="515694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50964" y="2534238"/>
            <a:ext cx="8004069" cy="3221182"/>
          </a:xfrm>
          <a:prstGeom prst="rect">
            <a:avLst/>
          </a:prstGeom>
          <a:solidFill>
            <a:schemeClr val="tx1">
              <a:lumMod val="85000"/>
              <a:lumOff val="1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KG Second Chances Solid" panose="02000000000000000000" pitchFamily="2" charset="0"/>
              </a:rPr>
              <a:t>Companies such as airlines and oil companies love to say that they are offsetting carbon.</a:t>
            </a:r>
          </a:p>
          <a:p>
            <a:pPr algn="ctr"/>
            <a:r>
              <a:rPr lang="en-GB" sz="2400" dirty="0">
                <a:latin typeface="KG Second Chances Solid" panose="02000000000000000000" pitchFamily="2" charset="0"/>
              </a:rPr>
              <a:t> </a:t>
            </a:r>
          </a:p>
          <a:p>
            <a:pPr algn="ctr"/>
            <a:r>
              <a:rPr lang="en-GB" sz="2400" dirty="0">
                <a:latin typeface="KG Second Chances Solid" panose="02000000000000000000" pitchFamily="2" charset="0"/>
              </a:rPr>
              <a:t>In order to be serious about tackling climate change, companies need to stop the carbon emission from getting in to the atmosphere  in the first place.</a:t>
            </a:r>
          </a:p>
          <a:p>
            <a:pPr algn="r"/>
            <a:endParaRPr lang="en-GB" dirty="0">
              <a:latin typeface="KG Second Chances Solid" panose="02000000000000000000" pitchFamily="2" charset="0"/>
            </a:endParaRPr>
          </a:p>
          <a:p>
            <a:pPr algn="r"/>
            <a:r>
              <a:rPr lang="en-GB" sz="1100" dirty="0">
                <a:latin typeface="KG Second Chances Solid" panose="02000000000000000000" pitchFamily="2" charset="0"/>
              </a:rPr>
              <a:t>Greenpeace article - </a:t>
            </a:r>
            <a:r>
              <a:rPr lang="en-GB" sz="1100" b="1" dirty="0">
                <a:latin typeface="KG Second Chances Solid" panose="02000000000000000000" pitchFamily="2" charset="0"/>
                <a:hlinkClick r:id="rId3"/>
              </a:rPr>
              <a:t>The biggest problem with carbon offsetting is that it doesn’t really work</a:t>
            </a:r>
            <a:endParaRPr lang="en-GB" sz="1100" b="1" dirty="0">
              <a:latin typeface="KG Second Chances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018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5464" y="117000"/>
            <a:ext cx="9575072" cy="66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65464" y="617334"/>
            <a:ext cx="9575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KG Second Chances Solid" panose="02000000000000000000" pitchFamily="2" charset="0"/>
              </a:rPr>
              <a:t>MORE INFORMATION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0965" y="1303710"/>
            <a:ext cx="8004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KG Second Chances Solid" panose="02000000000000000000" pitchFamily="2" charset="0"/>
              </a:rPr>
              <a:t>Take a look at the videos below to find out more.</a:t>
            </a:r>
          </a:p>
          <a:p>
            <a:pPr algn="ctr"/>
            <a:endParaRPr lang="en-GB" dirty="0">
              <a:latin typeface="KG Second Chances Solid" panose="02000000000000000000" pitchFamily="2" charset="0"/>
            </a:endParaRPr>
          </a:p>
          <a:p>
            <a:pPr algn="ctr"/>
            <a:r>
              <a:rPr lang="en-GB" dirty="0">
                <a:latin typeface="KG Second Chances Solid" panose="02000000000000000000" pitchFamily="2" charset="0"/>
              </a:rPr>
              <a:t>Click on each image to watch the videos.</a:t>
            </a: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33" y="2891359"/>
            <a:ext cx="2857500" cy="1600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6214" y="4644121"/>
            <a:ext cx="2435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KG Second Chances Solid" panose="02000000000000000000" pitchFamily="2" charset="0"/>
              </a:rPr>
              <a:t>Greenpeace - Climate solutions are here! Let’s go!</a:t>
            </a:r>
            <a:endParaRPr lang="en-GB" dirty="0">
              <a:latin typeface="KG Second Chances Solid" panose="02000000000000000000" pitchFamily="2" charset="0"/>
              <a:hlinkClick r:id="rId2"/>
            </a:endParaRPr>
          </a:p>
        </p:txBody>
      </p:sp>
      <p:pic>
        <p:nvPicPr>
          <p:cNvPr id="3" name="Picture 2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1481" y="2891359"/>
            <a:ext cx="2857500" cy="1600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52462" y="4644121"/>
            <a:ext cx="2435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KG Second Chances Solid" panose="02000000000000000000" pitchFamily="2" charset="0"/>
              </a:rPr>
              <a:t>Friends of the Earth - Who does climate change affect most?</a:t>
            </a:r>
            <a:endParaRPr lang="en-GB" dirty="0">
              <a:latin typeface="KG Second Chances Solid" panose="02000000000000000000" pitchFamily="2" charset="0"/>
              <a:hlinkClick r:id="rId2"/>
            </a:endParaRPr>
          </a:p>
        </p:txBody>
      </p:sp>
      <p:pic>
        <p:nvPicPr>
          <p:cNvPr id="4" name="Picture 3">
            <a:hlinkClick r:id="rId6"/>
          </p:cNvPr>
          <p:cNvPicPr>
            <a:picLocks noChangeAspect="1"/>
          </p:cNvPicPr>
          <p:nvPr/>
        </p:nvPicPr>
        <p:blipFill rotWithShape="1">
          <a:blip r:embed="rId7"/>
          <a:srcRect t="12778" b="12619"/>
          <a:stretch/>
        </p:blipFill>
        <p:spPr>
          <a:xfrm>
            <a:off x="6717729" y="2891359"/>
            <a:ext cx="2863149" cy="160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931534" y="4644121"/>
            <a:ext cx="2435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KG Second Chances Solid" panose="02000000000000000000" pitchFamily="2" charset="0"/>
              </a:rPr>
              <a:t>WWF - Fighting climate change to save our one shared home.</a:t>
            </a:r>
            <a:endParaRPr lang="en-GB" dirty="0">
              <a:latin typeface="KG Second Chances Solid" panose="02000000000000000000" pitchFamily="2" charset="0"/>
              <a:hlinkClick r:id="rId2"/>
            </a:endParaRPr>
          </a:p>
        </p:txBody>
      </p:sp>
    </p:spTree>
    <p:extLst>
      <p:ext uri="{BB962C8B-B14F-4D97-AF65-F5344CB8AC3E}">
        <p14:creationId xmlns:p14="http://schemas.microsoft.com/office/powerpoint/2010/main" val="11207328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2238</TotalTime>
  <Words>531</Words>
  <Application>Microsoft Office PowerPoint</Application>
  <PresentationFormat>A4 Paper (210x297 mm)</PresentationFormat>
  <Paragraphs>71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Calibri Light</vt:lpstr>
      <vt:lpstr>KG Second Chances Solid</vt:lpstr>
      <vt:lpstr>Calibri</vt:lpstr>
      <vt:lpstr>Arial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Allyce</dc:creator>
  <cp:lastModifiedBy>Tim Meek</cp:lastModifiedBy>
  <cp:revision>99</cp:revision>
  <dcterms:created xsi:type="dcterms:W3CDTF">2021-11-02T19:40:07Z</dcterms:created>
  <dcterms:modified xsi:type="dcterms:W3CDTF">2023-11-12T11:28:04Z</dcterms:modified>
</cp:coreProperties>
</file>